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9"/>
  </p:notesMasterIdLst>
  <p:handoutMasterIdLst>
    <p:handoutMasterId r:id="rId20"/>
  </p:handoutMasterIdLst>
  <p:sldIdLst>
    <p:sldId id="298" r:id="rId4"/>
    <p:sldId id="303" r:id="rId5"/>
    <p:sldId id="283" r:id="rId6"/>
    <p:sldId id="304" r:id="rId7"/>
    <p:sldId id="305" r:id="rId8"/>
    <p:sldId id="284" r:id="rId9"/>
    <p:sldId id="302" r:id="rId10"/>
    <p:sldId id="306" r:id="rId11"/>
    <p:sldId id="307" r:id="rId12"/>
    <p:sldId id="308" r:id="rId13"/>
    <p:sldId id="309" r:id="rId14"/>
    <p:sldId id="310" r:id="rId15"/>
    <p:sldId id="313" r:id="rId16"/>
    <p:sldId id="311" r:id="rId17"/>
    <p:sldId id="312" r:id="rId18"/>
  </p:sldIdLst>
  <p:sldSz cx="12192000" cy="6858000"/>
  <p:notesSz cx="6858000" cy="9144000"/>
  <p:defaultTextStyle>
    <a:defPPr rtl="0"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7292-061C-4614-903B-0F4EB9E9F753}" type="datetime1">
              <a:rPr lang="ro-RO" smtClean="0"/>
              <a:t>19.02.2023</a:t>
            </a:fld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F40FF-62F1-4AB6-9198-EE7DC360CD21}" type="datetime1">
              <a:rPr lang="ro-RO" smtClean="0"/>
              <a:pPr/>
              <a:t>19.02.2023</a:t>
            </a:fld>
            <a:endParaRPr lang="ro-RO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o-RO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-RO"/>
              <a:t>Editați stilurile de text coordonator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166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1153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910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70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259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61485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447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5436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5436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6448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125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3772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819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o-RO" smtClean="0"/>
              <a:t>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33401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zitiv titl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stituent i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o-RO"/>
              <a:t>Inserați sau glisați și fixați fotografia aici</a:t>
            </a:r>
            <a:endParaRPr lang="ro-RO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500" b="1" spc="-300" dirty="0"/>
            </a:lvl1pPr>
          </a:lstStyle>
          <a:p>
            <a:pPr lvl="0" algn="r" rtl="0"/>
            <a:r>
              <a:rPr lang="ro-RO" dirty="0"/>
              <a:t>Faceți clic pentru a edita titlul prezentării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o-RO"/>
              <a:t>Faceți clic pentru a edita stilul de subtitlu coordonator</a:t>
            </a:r>
            <a:endParaRPr lang="ro-RO" dirty="0"/>
          </a:p>
        </p:txBody>
      </p:sp>
      <p:sp>
        <p:nvSpPr>
          <p:cNvPr id="13" name="Dreptunghi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14" name="Dreptunghi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15" name="Dreptunghi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/>
              <a:t>Faceți clic pentru a edita titlul paginii</a:t>
            </a:r>
            <a:endParaRPr lang="ro-RO" dirty="0"/>
          </a:p>
        </p:txBody>
      </p:sp>
      <p:sp>
        <p:nvSpPr>
          <p:cNvPr id="7" name="Subtitlu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Subtitlu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6" name="Substituent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/>
              <a:t>Faceți clic pentru a edita titlul paginii</a:t>
            </a:r>
            <a:endParaRPr lang="ro-RO" dirty="0"/>
          </a:p>
        </p:txBody>
      </p:sp>
      <p:sp>
        <p:nvSpPr>
          <p:cNvPr id="9" name="Subtitlu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Subtitlu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11" name="Substituent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/>
              <a:t>Faceți clic pentru a edita titlul paginii</a:t>
            </a:r>
            <a:endParaRPr lang="ro-RO" dirty="0"/>
          </a:p>
        </p:txBody>
      </p:sp>
      <p:sp>
        <p:nvSpPr>
          <p:cNvPr id="10" name="Subtitlu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Subtitlu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13" name="Substituent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15" name="Substituent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17" name="Substituent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/>
              <a:t>Faceți clic pentru a edita titlul paginii</a:t>
            </a:r>
            <a:endParaRPr lang="ro-RO" dirty="0"/>
          </a:p>
        </p:txBody>
      </p:sp>
      <p:sp>
        <p:nvSpPr>
          <p:cNvPr id="5" name="Subtitlu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Subtitlu</a:t>
            </a:r>
            <a:endParaRPr lang="ro-RO" dirty="0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subsol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zor diapozitiv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stituent i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o-RO"/>
              <a:t>Inserați sau glisați și fixați </a:t>
            </a:r>
            <a:br>
              <a:rPr lang="ro-RO"/>
            </a:br>
            <a:r>
              <a:rPr lang="ro-RO"/>
              <a:t>fotografia dvs. aici</a:t>
            </a:r>
            <a:endParaRPr lang="ro-RO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900" b="1" spc="-300" dirty="0"/>
            </a:lvl1pPr>
          </a:lstStyle>
          <a:p>
            <a:pPr lvl="0" algn="r" rtl="0"/>
            <a:r>
              <a:rPr lang="ro-RO" dirty="0"/>
              <a:t>Faceți clic pentru a edita divizorul de secțiune</a:t>
            </a:r>
          </a:p>
        </p:txBody>
      </p:sp>
      <p:sp>
        <p:nvSpPr>
          <p:cNvPr id="7" name="Subtitlu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o-RO"/>
              <a:t>Faceți clic pentru a edita stilul de subtitlu coordonator</a:t>
            </a:r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13" name="Dreptunghi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14" name="Dreptunghi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15" name="Dreptunghi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zitiv divizor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stituent i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o-RO"/>
              <a:t>Inserați sau glisați și fixați </a:t>
            </a:r>
            <a:br>
              <a:rPr lang="ro-RO"/>
            </a:br>
            <a:r>
              <a:rPr lang="ro-RO"/>
              <a:t>fotografia dvs. aici</a:t>
            </a:r>
            <a:endParaRPr lang="ro-RO" dirty="0"/>
          </a:p>
        </p:txBody>
      </p:sp>
      <p:sp>
        <p:nvSpPr>
          <p:cNvPr id="3" name="Titlu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9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o-RO" dirty="0"/>
              <a:t>Faceți clic pentru a edita divizorul de secțiune</a:t>
            </a:r>
          </a:p>
        </p:txBody>
      </p:sp>
      <p:sp>
        <p:nvSpPr>
          <p:cNvPr id="7" name="Subtitlu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o-RO"/>
              <a:t>Faceți clic pentru a edita stilul de subtitlu coordonator</a:t>
            </a:r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13" name="Dreptunghi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14" name="Dreptunghi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15" name="Dreptunghi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imagine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stituent i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o-RO"/>
              <a:t>Inserați sau glisați și fixați fotografia</a:t>
            </a:r>
            <a:endParaRPr lang="ro-RO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 dirty="0"/>
              <a:t>Editați titlul paginii</a:t>
            </a:r>
          </a:p>
        </p:txBody>
      </p:sp>
      <p:sp>
        <p:nvSpPr>
          <p:cNvPr id="10" name="Subtitlu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Subtitlu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imagine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stituent i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o-RO"/>
              <a:t>Inserați sau glisați și fixați fotografia</a:t>
            </a:r>
            <a:endParaRPr lang="ro-RO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4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 dirty="0"/>
              <a:t>Faceți clic pentru a edita titlul paginii</a:t>
            </a:r>
          </a:p>
        </p:txBody>
      </p:sp>
      <p:sp>
        <p:nvSpPr>
          <p:cNvPr id="10" name="Subtitlu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Subtitlu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/>
              <a:t>Faceți clic pentru a edita titlul paginii</a:t>
            </a:r>
            <a:endParaRPr lang="ro-RO" dirty="0"/>
          </a:p>
        </p:txBody>
      </p:sp>
      <p:sp>
        <p:nvSpPr>
          <p:cNvPr id="9" name="Subtitlu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Subtitlu</a:t>
            </a:r>
            <a:endParaRPr lang="ro-RO" dirty="0"/>
          </a:p>
        </p:txBody>
      </p:sp>
      <p:sp>
        <p:nvSpPr>
          <p:cNvPr id="3" name="Substituent comparație stâng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12" name="Substituent comparație stâng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8" name="Substituent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ie m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stituent i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o-RO"/>
              <a:t>Inserați sau glisați și fixați fotografia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o-RO"/>
              <a:t>Introduceți legenda</a:t>
            </a:r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  <p:sp>
        <p:nvSpPr>
          <p:cNvPr id="5" name="Titlu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ă mulțumim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stituent i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o-RO"/>
              <a:t>Inserați sau glisați și fixați fotografia aici</a:t>
            </a:r>
            <a:endParaRPr lang="ro-RO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900" b="1" spc="-300" dirty="0"/>
            </a:lvl1pPr>
          </a:lstStyle>
          <a:p>
            <a:pPr lvl="0" algn="r" rtl="0"/>
            <a:r>
              <a:rPr lang="ro-RO" dirty="0"/>
              <a:t>Vă mulțumim</a:t>
            </a:r>
          </a:p>
        </p:txBody>
      </p:sp>
      <p:sp>
        <p:nvSpPr>
          <p:cNvPr id="9" name="Substituent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 dirty="0"/>
              <a:t>Nume complet</a:t>
            </a:r>
          </a:p>
        </p:txBody>
      </p:sp>
      <p:sp>
        <p:nvSpPr>
          <p:cNvPr id="10" name="Substituent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Număr de telefon</a:t>
            </a:r>
            <a:endParaRPr lang="ro-RO" dirty="0"/>
          </a:p>
        </p:txBody>
      </p:sp>
      <p:sp>
        <p:nvSpPr>
          <p:cNvPr id="11" name="Substituent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E-mailul sau identificatorul de rețea socială</a:t>
            </a:r>
            <a:endParaRPr lang="ro-RO" dirty="0"/>
          </a:p>
        </p:txBody>
      </p:sp>
      <p:sp>
        <p:nvSpPr>
          <p:cNvPr id="12" name="Substituent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Site-ul web al firmei:</a:t>
            </a:r>
            <a:endParaRPr lang="ro-RO" dirty="0"/>
          </a:p>
        </p:txBody>
      </p:sp>
      <p:sp>
        <p:nvSpPr>
          <p:cNvPr id="15" name="Dreptunghi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14" name="Dreptunghi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13" name="Dreptunghi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/>
              <a:t>Faceți clic pentru a edita titlul paginii</a:t>
            </a:r>
            <a:endParaRPr lang="ro-RO" dirty="0"/>
          </a:p>
        </p:txBody>
      </p:sp>
      <p:sp>
        <p:nvSpPr>
          <p:cNvPr id="7" name="Subtitlu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o-RO"/>
              <a:t>Subtitlu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28" name="Dreptunghi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31" name="Formă liberă: Formă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o-RO"/>
              <a:t>Faceți clic pentru a edita titlul paginii</a:t>
            </a:r>
            <a:endParaRPr lang="ro-RO" dirty="0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o-RO"/>
              <a:t>Editați stilurile de text coordonator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/>
              <a:t>Adăugați un subsol</a:t>
            </a:r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ro-RO" smtClean="0"/>
              <a:pPr rtl="0"/>
              <a:t>‹#›</a:t>
            </a:fld>
            <a:endParaRPr lang="ro-RO" dirty="0"/>
          </a:p>
        </p:txBody>
      </p:sp>
      <p:sp>
        <p:nvSpPr>
          <p:cNvPr id="4" name="Casetă text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ro-RO" sz="2500" b="1" i="0" spc="-100">
                <a:solidFill>
                  <a:schemeClr val="accent1"/>
                </a:solidFill>
                <a:latin typeface="+mj-lt"/>
              </a:rPr>
              <a:t>TREY</a:t>
            </a:r>
            <a:r>
              <a:rPr lang="ro-RO" sz="1600" b="1" i="0" spc="-100">
                <a:solidFill>
                  <a:schemeClr val="accent1"/>
                </a:solidFill>
                <a:latin typeface="+mj-lt"/>
              </a:rPr>
              <a:t> </a:t>
            </a:r>
            <a:br>
              <a:rPr lang="ro-RO" sz="1600" b="1" i="0" spc="-100" baseline="0">
                <a:solidFill>
                  <a:schemeClr val="accent1"/>
                </a:solidFill>
                <a:latin typeface="+mj-lt"/>
              </a:rPr>
            </a:br>
            <a:r>
              <a:rPr lang="ro-RO" sz="1200" b="0" i="0" spc="14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ro-RO" sz="1200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29" name="Dreptunghi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ine 23">
            <a:extLst>
              <a:ext uri="{FF2B5EF4-FFF2-40B4-BE49-F238E27FC236}">
                <a16:creationId xmlns:a16="http://schemas.microsoft.com/office/drawing/2014/main" id="{1CF2D228-5FD4-4F13-8E67-D63BDAD5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884515" cy="6802822"/>
          </a:xfrm>
          <a:prstGeom prst="rect">
            <a:avLst/>
          </a:prstGeom>
        </p:spPr>
      </p:pic>
      <p:sp>
        <p:nvSpPr>
          <p:cNvPr id="4" name="Subtitlu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8647" y="5640979"/>
            <a:ext cx="5145867" cy="405097"/>
          </a:xfrm>
        </p:spPr>
        <p:txBody>
          <a:bodyPr rtlCol="0" anchor="ctr"/>
          <a:lstStyle/>
          <a:p>
            <a:pPr algn="l"/>
            <a:r>
              <a:rPr lang="ro-RO" sz="1400" b="1" dirty="0"/>
              <a:t>Coordonator: </a:t>
            </a:r>
            <a:r>
              <a:rPr lang="ro-RO" sz="1400" dirty="0" err="1"/>
              <a:t>Sl.Dr.Ing</a:t>
            </a:r>
            <a:r>
              <a:rPr lang="ro-RO" sz="1400" dirty="0"/>
              <a:t>. Alexandra-Suzana </a:t>
            </a:r>
            <a:r>
              <a:rPr lang="ro-RO" sz="1400" dirty="0" err="1"/>
              <a:t>Cernian</a:t>
            </a:r>
            <a:endParaRPr lang="ro-RO" sz="1400" dirty="0"/>
          </a:p>
        </p:txBody>
      </p:sp>
      <p:sp>
        <p:nvSpPr>
          <p:cNvPr id="6" name="Subtitlu 3">
            <a:extLst>
              <a:ext uri="{FF2B5EF4-FFF2-40B4-BE49-F238E27FC236}">
                <a16:creationId xmlns:a16="http://schemas.microsoft.com/office/drawing/2014/main" id="{C1740918-FD53-44AE-B511-68FB1CDDEDF3}"/>
              </a:ext>
            </a:extLst>
          </p:cNvPr>
          <p:cNvSpPr txBox="1">
            <a:spLocks/>
          </p:cNvSpPr>
          <p:nvPr/>
        </p:nvSpPr>
        <p:spPr>
          <a:xfrm>
            <a:off x="5738646" y="5970404"/>
            <a:ext cx="5145869" cy="39889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o-RO" sz="1400" b="1" dirty="0"/>
              <a:t>Absolvent: </a:t>
            </a:r>
            <a:r>
              <a:rPr lang="ro-RO" sz="1400" dirty="0"/>
              <a:t>Bianca-Alexandra </a:t>
            </a:r>
            <a:r>
              <a:rPr lang="ro-RO" sz="1400" dirty="0" err="1"/>
              <a:t>Orbișor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915" y="4379684"/>
            <a:ext cx="8991600" cy="1261295"/>
          </a:xfrm>
        </p:spPr>
        <p:txBody>
          <a:bodyPr rtlCol="0"/>
          <a:lstStyle/>
          <a:p>
            <a:pPr algn="ctr" rtl="0">
              <a:lnSpc>
                <a:spcPct val="200000"/>
              </a:lnSpc>
            </a:pPr>
            <a:r>
              <a:rPr lang="ro-RO" sz="2600" spc="-150" dirty="0"/>
              <a:t>Asistent  digital  pentru  creșterea  calității  vieții  persoanelor  în  vârstă 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dirty="0"/>
              <a:t>Module dezvoltate 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0470" y="1622885"/>
            <a:ext cx="11339513" cy="432000"/>
          </a:xfrm>
        </p:spPr>
        <p:txBody>
          <a:bodyPr rtlCol="0"/>
          <a:lstStyle/>
          <a:p>
            <a:r>
              <a:rPr lang="it-IT" dirty="0"/>
              <a:t>Printre modulele dezvoltate se numără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12" name="Dreptunghi 11" descr="Bloc de accent stânga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2477" y="202731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70" y="2253130"/>
            <a:ext cx="3945885" cy="2351739"/>
          </a:xfrm>
        </p:spPr>
        <p:txBody>
          <a:bodyPr rtlCol="0"/>
          <a:lstStyle/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Creare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Autentificare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dirty="0" err="1"/>
              <a:t>Cereri</a:t>
            </a:r>
            <a:r>
              <a:rPr lang="en-US" dirty="0"/>
              <a:t> de </a:t>
            </a:r>
            <a:r>
              <a:rPr lang="en-US" dirty="0" err="1"/>
              <a:t>asociere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 err="1"/>
              <a:t>Contacte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b="1" dirty="0">
                <a:solidFill>
                  <a:schemeClr val="accent2"/>
                </a:solidFill>
              </a:rPr>
              <a:t>AD</a:t>
            </a:r>
            <a:r>
              <a:rPr lang="ro-RO" b="1" dirty="0">
                <a:solidFill>
                  <a:schemeClr val="accent2"/>
                </a:solidFill>
              </a:rPr>
              <a:t>ĂUGARE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schemei de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tratamentului din ziua curentă</a:t>
            </a:r>
          </a:p>
          <a:p>
            <a:pPr>
              <a:spcBef>
                <a:spcPts val="400"/>
              </a:spcBef>
            </a:pPr>
            <a:r>
              <a:rPr lang="ro-RO" dirty="0"/>
              <a:t>Lista cu alergii</a:t>
            </a:r>
          </a:p>
          <a:p>
            <a:pPr>
              <a:spcBef>
                <a:spcPts val="400"/>
              </a:spcBef>
            </a:pPr>
            <a:r>
              <a:rPr lang="ro-RO" dirty="0"/>
              <a:t>Regimul alimentar</a:t>
            </a:r>
          </a:p>
          <a:p>
            <a:pPr>
              <a:spcBef>
                <a:spcPts val="400"/>
              </a:spcBef>
            </a:pPr>
            <a:r>
              <a:rPr lang="ro-RO" dirty="0"/>
              <a:t>Camera de comunicare</a:t>
            </a:r>
          </a:p>
          <a:p>
            <a:pPr>
              <a:spcBef>
                <a:spcPts val="400"/>
              </a:spcBef>
            </a:pPr>
            <a:r>
              <a:rPr lang="ro-RO" dirty="0"/>
              <a:t>Profilul vârstnicului</a:t>
            </a:r>
          </a:p>
          <a:p>
            <a:pPr>
              <a:spcBef>
                <a:spcPts val="400"/>
              </a:spcBef>
            </a:pPr>
            <a:r>
              <a:rPr lang="ro-RO" dirty="0"/>
              <a:t>Lista de cumpărături</a:t>
            </a:r>
          </a:p>
          <a:p>
            <a:pPr>
              <a:spcBef>
                <a:spcPts val="400"/>
              </a:spcBef>
            </a:pPr>
            <a:r>
              <a:rPr lang="ro-RO" dirty="0"/>
              <a:t>Interacțiune asistent - vârstnic</a:t>
            </a:r>
          </a:p>
          <a:p>
            <a:pPr>
              <a:spcBef>
                <a:spcPts val="400"/>
              </a:spcBef>
            </a:pPr>
            <a:endParaRPr lang="ro-RO" dirty="0"/>
          </a:p>
        </p:txBody>
      </p:sp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1234" y="3938070"/>
            <a:ext cx="20941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reptunghi 12" descr="Bară de accent dreapt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62180" y="202731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10</a:t>
            </a:fld>
            <a:endParaRPr lang="ro-RO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53B9A58-4842-4A9E-81DB-5EA8ACF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34" name="Dreptunghi 33">
            <a:extLst>
              <a:ext uri="{FF2B5EF4-FFF2-40B4-BE49-F238E27FC236}">
                <a16:creationId xmlns:a16="http://schemas.microsoft.com/office/drawing/2014/main" id="{6C88BBC0-57F4-4472-B8DC-B17A928D7D2B}"/>
              </a:ext>
            </a:extLst>
          </p:cNvPr>
          <p:cNvSpPr/>
          <p:nvPr/>
        </p:nvSpPr>
        <p:spPr>
          <a:xfrm>
            <a:off x="4187256" y="3"/>
            <a:ext cx="8004744" cy="636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Acoladă stânga 3">
            <a:extLst>
              <a:ext uri="{FF2B5EF4-FFF2-40B4-BE49-F238E27FC236}">
                <a16:creationId xmlns:a16="http://schemas.microsoft.com/office/drawing/2014/main" id="{512498EC-33C6-48C8-AB2D-436BBB1D4406}"/>
              </a:ext>
            </a:extLst>
          </p:cNvPr>
          <p:cNvSpPr/>
          <p:nvPr/>
        </p:nvSpPr>
        <p:spPr>
          <a:xfrm rot="16200000">
            <a:off x="7436735" y="3996059"/>
            <a:ext cx="845479" cy="152658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31053F10-78DB-4C02-8936-AEC3BD2261AE}"/>
              </a:ext>
            </a:extLst>
          </p:cNvPr>
          <p:cNvSpPr txBox="1"/>
          <p:nvPr/>
        </p:nvSpPr>
        <p:spPr>
          <a:xfrm>
            <a:off x="6480250" y="5182089"/>
            <a:ext cx="27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ADĂUGARE MEDICAMENT</a:t>
            </a:r>
            <a:endParaRPr lang="en-US" dirty="0"/>
          </a:p>
        </p:txBody>
      </p:sp>
      <p:sp>
        <p:nvSpPr>
          <p:cNvPr id="26" name="Acoladă stânga 25">
            <a:extLst>
              <a:ext uri="{FF2B5EF4-FFF2-40B4-BE49-F238E27FC236}">
                <a16:creationId xmlns:a16="http://schemas.microsoft.com/office/drawing/2014/main" id="{E7960DB3-A931-48B9-88BA-1D99F7E74A2A}"/>
              </a:ext>
            </a:extLst>
          </p:cNvPr>
          <p:cNvSpPr/>
          <p:nvPr/>
        </p:nvSpPr>
        <p:spPr>
          <a:xfrm rot="16200000">
            <a:off x="10270603" y="4008456"/>
            <a:ext cx="845479" cy="1507987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CasetăText 26">
            <a:extLst>
              <a:ext uri="{FF2B5EF4-FFF2-40B4-BE49-F238E27FC236}">
                <a16:creationId xmlns:a16="http://schemas.microsoft.com/office/drawing/2014/main" id="{56EA1634-A4DB-4E70-9602-45EA5969E60E}"/>
              </a:ext>
            </a:extLst>
          </p:cNvPr>
          <p:cNvSpPr txBox="1"/>
          <p:nvPr/>
        </p:nvSpPr>
        <p:spPr>
          <a:xfrm>
            <a:off x="9328338" y="5223472"/>
            <a:ext cx="291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ADĂUGARE ADMINISTRARE</a:t>
            </a:r>
            <a:endParaRPr lang="en-US" dirty="0"/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C4B90D24-DC87-45D1-8CE1-12A5E5DED5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39888" y="863412"/>
            <a:ext cx="1526582" cy="3272376"/>
          </a:xfrm>
          <a:prstGeom prst="rect">
            <a:avLst/>
          </a:prstGeom>
        </p:spPr>
      </p:pic>
      <p:pic>
        <p:nvPicPr>
          <p:cNvPr id="23" name="Imagine 22">
            <a:extLst>
              <a:ext uri="{FF2B5EF4-FFF2-40B4-BE49-F238E27FC236}">
                <a16:creationId xmlns:a16="http://schemas.microsoft.com/office/drawing/2014/main" id="{F8E2D14C-AB51-45C2-8C85-7314BE71517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96184" y="863412"/>
            <a:ext cx="1526581" cy="3264894"/>
          </a:xfrm>
          <a:prstGeom prst="rect">
            <a:avLst/>
          </a:prstGeom>
        </p:spPr>
      </p:pic>
      <p:pic>
        <p:nvPicPr>
          <p:cNvPr id="25" name="Imagine 24">
            <a:extLst>
              <a:ext uri="{FF2B5EF4-FFF2-40B4-BE49-F238E27FC236}">
                <a16:creationId xmlns:a16="http://schemas.microsoft.com/office/drawing/2014/main" id="{3E8E58CC-C25A-4DEF-92BA-6F89F60E126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929820" y="863412"/>
            <a:ext cx="1527047" cy="32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dirty="0"/>
              <a:t>Module dezvoltate 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0470" y="1622885"/>
            <a:ext cx="11339513" cy="432000"/>
          </a:xfrm>
        </p:spPr>
        <p:txBody>
          <a:bodyPr rtlCol="0"/>
          <a:lstStyle/>
          <a:p>
            <a:r>
              <a:rPr lang="it-IT" dirty="0"/>
              <a:t>Printre modulele dezvoltate se numără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12" name="Dreptunghi 11" descr="Bloc de accent stânga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2477" y="202731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71" y="2253130"/>
            <a:ext cx="3886786" cy="2351739"/>
          </a:xfrm>
        </p:spPr>
        <p:txBody>
          <a:bodyPr rtlCol="0"/>
          <a:lstStyle/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Creare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Autentificare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dirty="0" err="1"/>
              <a:t>Cereri</a:t>
            </a:r>
            <a:r>
              <a:rPr lang="en-US" dirty="0"/>
              <a:t> de </a:t>
            </a:r>
            <a:r>
              <a:rPr lang="en-US" dirty="0" err="1"/>
              <a:t>asociere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 err="1"/>
              <a:t>Contacte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Ad</a:t>
            </a:r>
            <a:r>
              <a:rPr lang="ro-RO" dirty="0" err="1"/>
              <a:t>ăugare</a:t>
            </a:r>
            <a:r>
              <a:rPr lang="ro-RO" dirty="0"/>
              <a:t> tratament</a:t>
            </a:r>
          </a:p>
          <a:p>
            <a:pPr>
              <a:spcBef>
                <a:spcPts val="400"/>
              </a:spcBef>
            </a:pPr>
            <a:r>
              <a:rPr lang="ro-RO" b="1" dirty="0">
                <a:solidFill>
                  <a:schemeClr val="accent2"/>
                </a:solidFill>
              </a:rPr>
              <a:t>VIZUALIZAREA SCHEMEI DE TRATAMENT</a:t>
            </a:r>
          </a:p>
          <a:p>
            <a:pPr>
              <a:spcBef>
                <a:spcPts val="400"/>
              </a:spcBef>
            </a:pPr>
            <a:r>
              <a:rPr lang="ro-RO" b="1" dirty="0">
                <a:solidFill>
                  <a:schemeClr val="accent2"/>
                </a:solidFill>
              </a:rPr>
              <a:t>VIZUALIZAREA TRATAMENTULUI DIN ZIUA CURENTĂ</a:t>
            </a:r>
          </a:p>
          <a:p>
            <a:pPr>
              <a:spcBef>
                <a:spcPts val="400"/>
              </a:spcBef>
            </a:pPr>
            <a:r>
              <a:rPr lang="ro-RO" dirty="0"/>
              <a:t>Lista cu alergii</a:t>
            </a:r>
          </a:p>
          <a:p>
            <a:pPr>
              <a:spcBef>
                <a:spcPts val="400"/>
              </a:spcBef>
            </a:pPr>
            <a:r>
              <a:rPr lang="ro-RO" dirty="0"/>
              <a:t>Regimul alimentar</a:t>
            </a:r>
          </a:p>
          <a:p>
            <a:pPr>
              <a:spcBef>
                <a:spcPts val="400"/>
              </a:spcBef>
            </a:pPr>
            <a:r>
              <a:rPr lang="ro-RO" dirty="0"/>
              <a:t>Camera de comunicare</a:t>
            </a:r>
          </a:p>
          <a:p>
            <a:pPr>
              <a:spcBef>
                <a:spcPts val="400"/>
              </a:spcBef>
            </a:pPr>
            <a:r>
              <a:rPr lang="ro-RO" dirty="0"/>
              <a:t>Profilul vârstnicului</a:t>
            </a:r>
          </a:p>
          <a:p>
            <a:pPr>
              <a:spcBef>
                <a:spcPts val="400"/>
              </a:spcBef>
            </a:pPr>
            <a:r>
              <a:rPr lang="ro-RO" dirty="0"/>
              <a:t>Lista de cumpărături</a:t>
            </a:r>
          </a:p>
          <a:p>
            <a:pPr>
              <a:spcBef>
                <a:spcPts val="400"/>
              </a:spcBef>
            </a:pPr>
            <a:r>
              <a:rPr lang="ro-RO" dirty="0"/>
              <a:t>Interacțiune asistent - vârstnic</a:t>
            </a:r>
          </a:p>
          <a:p>
            <a:pPr>
              <a:spcBef>
                <a:spcPts val="400"/>
              </a:spcBef>
            </a:pPr>
            <a:endParaRPr lang="ro-RO" dirty="0"/>
          </a:p>
        </p:txBody>
      </p:sp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1234" y="3938070"/>
            <a:ext cx="20941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reptunghi 12" descr="Bară de accent dreapt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62180" y="202731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11</a:t>
            </a:fld>
            <a:endParaRPr lang="ro-RO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53B9A58-4842-4A9E-81DB-5EA8ACF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34" name="Dreptunghi 33">
            <a:extLst>
              <a:ext uri="{FF2B5EF4-FFF2-40B4-BE49-F238E27FC236}">
                <a16:creationId xmlns:a16="http://schemas.microsoft.com/office/drawing/2014/main" id="{6C88BBC0-57F4-4472-B8DC-B17A928D7D2B}"/>
              </a:ext>
            </a:extLst>
          </p:cNvPr>
          <p:cNvSpPr/>
          <p:nvPr/>
        </p:nvSpPr>
        <p:spPr>
          <a:xfrm>
            <a:off x="4187256" y="3"/>
            <a:ext cx="8004744" cy="636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Acoladă stânga 3">
            <a:extLst>
              <a:ext uri="{FF2B5EF4-FFF2-40B4-BE49-F238E27FC236}">
                <a16:creationId xmlns:a16="http://schemas.microsoft.com/office/drawing/2014/main" id="{512498EC-33C6-48C8-AB2D-436BBB1D4406}"/>
              </a:ext>
            </a:extLst>
          </p:cNvPr>
          <p:cNvSpPr/>
          <p:nvPr/>
        </p:nvSpPr>
        <p:spPr>
          <a:xfrm rot="16200000">
            <a:off x="7690228" y="3999160"/>
            <a:ext cx="845479" cy="1526582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31053F10-78DB-4C02-8936-AEC3BD2261AE}"/>
              </a:ext>
            </a:extLst>
          </p:cNvPr>
          <p:cNvSpPr txBox="1"/>
          <p:nvPr/>
        </p:nvSpPr>
        <p:spPr>
          <a:xfrm>
            <a:off x="6765266" y="5235115"/>
            <a:ext cx="269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VIZUALIZARE SCHEMĂ TRATAMENT</a:t>
            </a:r>
            <a:endParaRPr lang="en-US" dirty="0"/>
          </a:p>
        </p:txBody>
      </p:sp>
      <p:sp>
        <p:nvSpPr>
          <p:cNvPr id="26" name="Acoladă stânga 25">
            <a:extLst>
              <a:ext uri="{FF2B5EF4-FFF2-40B4-BE49-F238E27FC236}">
                <a16:creationId xmlns:a16="http://schemas.microsoft.com/office/drawing/2014/main" id="{E7960DB3-A931-48B9-88BA-1D99F7E74A2A}"/>
              </a:ext>
            </a:extLst>
          </p:cNvPr>
          <p:cNvSpPr/>
          <p:nvPr/>
        </p:nvSpPr>
        <p:spPr>
          <a:xfrm rot="16200000">
            <a:off x="10533655" y="3987006"/>
            <a:ext cx="845479" cy="1507987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CasetăText 26">
            <a:extLst>
              <a:ext uri="{FF2B5EF4-FFF2-40B4-BE49-F238E27FC236}">
                <a16:creationId xmlns:a16="http://schemas.microsoft.com/office/drawing/2014/main" id="{56EA1634-A4DB-4E70-9602-45EA5969E60E}"/>
              </a:ext>
            </a:extLst>
          </p:cNvPr>
          <p:cNvSpPr txBox="1"/>
          <p:nvPr/>
        </p:nvSpPr>
        <p:spPr>
          <a:xfrm>
            <a:off x="9900467" y="5185432"/>
            <a:ext cx="211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VIZUALIZARE TRATAMENT DIN ZIUA CURENTĂ</a:t>
            </a:r>
            <a:endParaRPr lang="en-US" dirty="0"/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63B4CA20-1077-42DF-849E-94D665321C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49675" y="924556"/>
            <a:ext cx="1526582" cy="3264631"/>
          </a:xfrm>
          <a:prstGeom prst="rect">
            <a:avLst/>
          </a:prstGeom>
        </p:spPr>
      </p:pic>
      <p:pic>
        <p:nvPicPr>
          <p:cNvPr id="23" name="Imagine 22">
            <a:extLst>
              <a:ext uri="{FF2B5EF4-FFF2-40B4-BE49-F238E27FC236}">
                <a16:creationId xmlns:a16="http://schemas.microsoft.com/office/drawing/2014/main" id="{C350D4F3-333D-446D-B06E-98EE1AE70A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6001" y="874261"/>
            <a:ext cx="1533004" cy="3264630"/>
          </a:xfrm>
          <a:prstGeom prst="rect">
            <a:avLst/>
          </a:prstGeom>
        </p:spPr>
      </p:pic>
      <p:pic>
        <p:nvPicPr>
          <p:cNvPr id="25" name="Imagine 24">
            <a:extLst>
              <a:ext uri="{FF2B5EF4-FFF2-40B4-BE49-F238E27FC236}">
                <a16:creationId xmlns:a16="http://schemas.microsoft.com/office/drawing/2014/main" id="{088B6E6A-382D-4298-AC83-63D435B4C3E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186928" y="853903"/>
            <a:ext cx="1538935" cy="32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4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dirty="0"/>
              <a:t>Module dezvoltate 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0470" y="1622885"/>
            <a:ext cx="11339513" cy="432000"/>
          </a:xfrm>
        </p:spPr>
        <p:txBody>
          <a:bodyPr rtlCol="0"/>
          <a:lstStyle/>
          <a:p>
            <a:r>
              <a:rPr lang="it-IT" dirty="0"/>
              <a:t>Printre modulele dezvoltate se numără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12" name="Dreptunghi 11" descr="Bloc de accent stânga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2477" y="202731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70" y="2253130"/>
            <a:ext cx="3945885" cy="2351739"/>
          </a:xfrm>
        </p:spPr>
        <p:txBody>
          <a:bodyPr rtlCol="0"/>
          <a:lstStyle/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Creare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Autentificare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dirty="0" err="1"/>
              <a:t>Cereri</a:t>
            </a:r>
            <a:r>
              <a:rPr lang="en-US" dirty="0"/>
              <a:t> de </a:t>
            </a:r>
            <a:r>
              <a:rPr lang="en-US" dirty="0" err="1"/>
              <a:t>asociere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 err="1"/>
              <a:t>Contacte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Ad</a:t>
            </a:r>
            <a:r>
              <a:rPr lang="ro-RO" dirty="0" err="1"/>
              <a:t>ăugare</a:t>
            </a:r>
            <a:r>
              <a:rPr lang="ro-RO" dirty="0"/>
              <a:t>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schemei de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tratamentului din ziua curentă</a:t>
            </a:r>
          </a:p>
          <a:p>
            <a:pPr>
              <a:spcBef>
                <a:spcPts val="400"/>
              </a:spcBef>
            </a:pPr>
            <a:r>
              <a:rPr lang="ro-RO" b="1" dirty="0">
                <a:solidFill>
                  <a:schemeClr val="accent2"/>
                </a:solidFill>
              </a:rPr>
              <a:t>LISTA CU ALERGII</a:t>
            </a:r>
          </a:p>
          <a:p>
            <a:pPr>
              <a:spcBef>
                <a:spcPts val="400"/>
              </a:spcBef>
            </a:pPr>
            <a:r>
              <a:rPr lang="ro-RO" b="1" dirty="0">
                <a:solidFill>
                  <a:schemeClr val="accent2"/>
                </a:solidFill>
              </a:rPr>
              <a:t>REGIMUL ALIMENTAR</a:t>
            </a:r>
          </a:p>
          <a:p>
            <a:pPr>
              <a:spcBef>
                <a:spcPts val="400"/>
              </a:spcBef>
            </a:pPr>
            <a:r>
              <a:rPr lang="ro-RO" dirty="0"/>
              <a:t>Camera de comunicare</a:t>
            </a:r>
          </a:p>
          <a:p>
            <a:pPr>
              <a:spcBef>
                <a:spcPts val="400"/>
              </a:spcBef>
            </a:pPr>
            <a:r>
              <a:rPr lang="ro-RO" dirty="0"/>
              <a:t>Profilul vârstnicului</a:t>
            </a:r>
          </a:p>
          <a:p>
            <a:pPr>
              <a:spcBef>
                <a:spcPts val="400"/>
              </a:spcBef>
            </a:pPr>
            <a:r>
              <a:rPr lang="ro-RO" dirty="0"/>
              <a:t>Lista de cumpărături</a:t>
            </a:r>
          </a:p>
          <a:p>
            <a:pPr>
              <a:spcBef>
                <a:spcPts val="400"/>
              </a:spcBef>
            </a:pPr>
            <a:r>
              <a:rPr lang="ro-RO" dirty="0"/>
              <a:t>Interacțiune asistent - vârstnic</a:t>
            </a:r>
          </a:p>
          <a:p>
            <a:pPr>
              <a:spcBef>
                <a:spcPts val="400"/>
              </a:spcBef>
            </a:pPr>
            <a:endParaRPr lang="ro-RO" dirty="0"/>
          </a:p>
        </p:txBody>
      </p:sp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1234" y="3938070"/>
            <a:ext cx="20941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reptunghi 12" descr="Bară de accent dreapt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62180" y="202731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12</a:t>
            </a:fld>
            <a:endParaRPr lang="ro-RO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53B9A58-4842-4A9E-81DB-5EA8ACF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34" name="Dreptunghi 33">
            <a:extLst>
              <a:ext uri="{FF2B5EF4-FFF2-40B4-BE49-F238E27FC236}">
                <a16:creationId xmlns:a16="http://schemas.microsoft.com/office/drawing/2014/main" id="{6C88BBC0-57F4-4472-B8DC-B17A928D7D2B}"/>
              </a:ext>
            </a:extLst>
          </p:cNvPr>
          <p:cNvSpPr/>
          <p:nvPr/>
        </p:nvSpPr>
        <p:spPr>
          <a:xfrm>
            <a:off x="4187256" y="3"/>
            <a:ext cx="8004744" cy="636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Acoladă stânga 3">
            <a:extLst>
              <a:ext uri="{FF2B5EF4-FFF2-40B4-BE49-F238E27FC236}">
                <a16:creationId xmlns:a16="http://schemas.microsoft.com/office/drawing/2014/main" id="{512498EC-33C6-48C8-AB2D-436BBB1D4406}"/>
              </a:ext>
            </a:extLst>
          </p:cNvPr>
          <p:cNvSpPr/>
          <p:nvPr/>
        </p:nvSpPr>
        <p:spPr>
          <a:xfrm rot="16200000">
            <a:off x="4854956" y="3981890"/>
            <a:ext cx="845479" cy="1561122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31053F10-78DB-4C02-8936-AEC3BD2261AE}"/>
              </a:ext>
            </a:extLst>
          </p:cNvPr>
          <p:cNvSpPr txBox="1"/>
          <p:nvPr/>
        </p:nvSpPr>
        <p:spPr>
          <a:xfrm>
            <a:off x="4526868" y="5253679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LISTĂ ALERGII </a:t>
            </a:r>
            <a:endParaRPr lang="en-US" dirty="0"/>
          </a:p>
        </p:txBody>
      </p:sp>
      <p:sp>
        <p:nvSpPr>
          <p:cNvPr id="26" name="Acoladă stânga 25">
            <a:extLst>
              <a:ext uri="{FF2B5EF4-FFF2-40B4-BE49-F238E27FC236}">
                <a16:creationId xmlns:a16="http://schemas.microsoft.com/office/drawing/2014/main" id="{E7960DB3-A931-48B9-88BA-1D99F7E74A2A}"/>
              </a:ext>
            </a:extLst>
          </p:cNvPr>
          <p:cNvSpPr/>
          <p:nvPr/>
        </p:nvSpPr>
        <p:spPr>
          <a:xfrm rot="16200000">
            <a:off x="8958930" y="2630598"/>
            <a:ext cx="845479" cy="4251055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CasetăText 26">
            <a:extLst>
              <a:ext uri="{FF2B5EF4-FFF2-40B4-BE49-F238E27FC236}">
                <a16:creationId xmlns:a16="http://schemas.microsoft.com/office/drawing/2014/main" id="{56EA1634-A4DB-4E70-9602-45EA5969E60E}"/>
              </a:ext>
            </a:extLst>
          </p:cNvPr>
          <p:cNvSpPr txBox="1"/>
          <p:nvPr/>
        </p:nvSpPr>
        <p:spPr>
          <a:xfrm>
            <a:off x="8387778" y="5262453"/>
            <a:ext cx="235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REGIMUL ALIMENTAR</a:t>
            </a:r>
            <a:endParaRPr lang="en-US" dirty="0"/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DD457568-AFE0-4425-8FD5-D88987150B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21275" y="862824"/>
            <a:ext cx="1536980" cy="3265482"/>
          </a:xfrm>
          <a:prstGeom prst="rect">
            <a:avLst/>
          </a:prstGeom>
        </p:spPr>
      </p:pic>
      <p:pic>
        <p:nvPicPr>
          <p:cNvPr id="23" name="Imagine 22">
            <a:extLst>
              <a:ext uri="{FF2B5EF4-FFF2-40B4-BE49-F238E27FC236}">
                <a16:creationId xmlns:a16="http://schemas.microsoft.com/office/drawing/2014/main" id="{68E7007A-63C9-427E-BB23-58C5401BCDD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256142" y="867841"/>
            <a:ext cx="1524980" cy="3264430"/>
          </a:xfrm>
          <a:prstGeom prst="rect">
            <a:avLst/>
          </a:prstGeom>
        </p:spPr>
      </p:pic>
      <p:pic>
        <p:nvPicPr>
          <p:cNvPr id="25" name="Imagine 24">
            <a:extLst>
              <a:ext uri="{FF2B5EF4-FFF2-40B4-BE49-F238E27FC236}">
                <a16:creationId xmlns:a16="http://schemas.microsoft.com/office/drawing/2014/main" id="{D733C730-D667-41AD-A412-07455316F9B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982215" y="862824"/>
            <a:ext cx="1524980" cy="32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dirty="0"/>
              <a:t>Module dezvoltate 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0470" y="1622885"/>
            <a:ext cx="11339513" cy="432000"/>
          </a:xfrm>
        </p:spPr>
        <p:txBody>
          <a:bodyPr rtlCol="0"/>
          <a:lstStyle/>
          <a:p>
            <a:r>
              <a:rPr lang="it-IT" dirty="0"/>
              <a:t>Printre modulele dezvoltate se numără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12" name="Dreptunghi 11" descr="Bloc de accent stânga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2477" y="202731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70" y="2253130"/>
            <a:ext cx="3945885" cy="2351739"/>
          </a:xfrm>
        </p:spPr>
        <p:txBody>
          <a:bodyPr rtlCol="0"/>
          <a:lstStyle/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Creare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Autentificare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dirty="0" err="1"/>
              <a:t>Cereri</a:t>
            </a:r>
            <a:r>
              <a:rPr lang="en-US" dirty="0"/>
              <a:t> de </a:t>
            </a:r>
            <a:r>
              <a:rPr lang="en-US" dirty="0" err="1"/>
              <a:t>asociere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 err="1"/>
              <a:t>Contacte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Ad</a:t>
            </a:r>
            <a:r>
              <a:rPr lang="ro-RO" dirty="0" err="1"/>
              <a:t>ăugare</a:t>
            </a:r>
            <a:r>
              <a:rPr lang="ro-RO" dirty="0"/>
              <a:t>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schemei de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tratamentului din ziua curentă</a:t>
            </a:r>
          </a:p>
          <a:p>
            <a:pPr>
              <a:spcBef>
                <a:spcPts val="400"/>
              </a:spcBef>
            </a:pPr>
            <a:r>
              <a:rPr lang="ro-RO" dirty="0">
                <a:solidFill>
                  <a:schemeClr val="tx1"/>
                </a:solidFill>
              </a:rPr>
              <a:t>Lista cu alergii</a:t>
            </a:r>
          </a:p>
          <a:p>
            <a:pPr>
              <a:spcBef>
                <a:spcPts val="400"/>
              </a:spcBef>
            </a:pPr>
            <a:r>
              <a:rPr lang="ro-RO" dirty="0">
                <a:solidFill>
                  <a:schemeClr val="tx1"/>
                </a:solidFill>
              </a:rPr>
              <a:t>Regimul alimentar</a:t>
            </a:r>
          </a:p>
          <a:p>
            <a:pPr>
              <a:spcBef>
                <a:spcPts val="400"/>
              </a:spcBef>
            </a:pPr>
            <a:r>
              <a:rPr lang="ro-RO" dirty="0"/>
              <a:t>Camera de comunicare</a:t>
            </a:r>
          </a:p>
          <a:p>
            <a:pPr>
              <a:spcBef>
                <a:spcPts val="400"/>
              </a:spcBef>
            </a:pPr>
            <a:r>
              <a:rPr lang="ro-RO" dirty="0"/>
              <a:t>Profilul vârstnicului</a:t>
            </a:r>
          </a:p>
          <a:p>
            <a:pPr>
              <a:spcBef>
                <a:spcPts val="400"/>
              </a:spcBef>
            </a:pPr>
            <a:r>
              <a:rPr lang="ro-RO" b="1" dirty="0">
                <a:solidFill>
                  <a:schemeClr val="accent2"/>
                </a:solidFill>
              </a:rPr>
              <a:t>LISTA DE CUMPĂRĂTURI</a:t>
            </a:r>
          </a:p>
          <a:p>
            <a:pPr>
              <a:spcBef>
                <a:spcPts val="400"/>
              </a:spcBef>
            </a:pPr>
            <a:r>
              <a:rPr lang="ro-RO" dirty="0"/>
              <a:t>Interacțiune asistent - vârstnic</a:t>
            </a:r>
          </a:p>
          <a:p>
            <a:pPr>
              <a:spcBef>
                <a:spcPts val="400"/>
              </a:spcBef>
            </a:pPr>
            <a:endParaRPr lang="ro-RO" dirty="0"/>
          </a:p>
        </p:txBody>
      </p:sp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1234" y="3938070"/>
            <a:ext cx="20941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reptunghi 12" descr="Bară de accent dreapt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62180" y="202731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13</a:t>
            </a:fld>
            <a:endParaRPr lang="ro-RO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53B9A58-4842-4A9E-81DB-5EA8ACF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34" name="Dreptunghi 33">
            <a:extLst>
              <a:ext uri="{FF2B5EF4-FFF2-40B4-BE49-F238E27FC236}">
                <a16:creationId xmlns:a16="http://schemas.microsoft.com/office/drawing/2014/main" id="{6C88BBC0-57F4-4472-B8DC-B17A928D7D2B}"/>
              </a:ext>
            </a:extLst>
          </p:cNvPr>
          <p:cNvSpPr/>
          <p:nvPr/>
        </p:nvSpPr>
        <p:spPr>
          <a:xfrm>
            <a:off x="4187256" y="3"/>
            <a:ext cx="8004744" cy="636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8" name="Imagine 17">
            <a:extLst>
              <a:ext uri="{FF2B5EF4-FFF2-40B4-BE49-F238E27FC236}">
                <a16:creationId xmlns:a16="http://schemas.microsoft.com/office/drawing/2014/main" id="{8780130C-5232-4522-9E0F-7F72D880E7B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21782" y="432000"/>
            <a:ext cx="1193800" cy="2407285"/>
          </a:xfrm>
          <a:prstGeom prst="rect">
            <a:avLst/>
          </a:prstGeom>
        </p:spPr>
      </p:pic>
      <p:pic>
        <p:nvPicPr>
          <p:cNvPr id="19" name="Imagine 18">
            <a:extLst>
              <a:ext uri="{FF2B5EF4-FFF2-40B4-BE49-F238E27FC236}">
                <a16:creationId xmlns:a16="http://schemas.microsoft.com/office/drawing/2014/main" id="{69F11D77-FD9F-4EBA-9C0A-E3270A07F0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93388" y="432000"/>
            <a:ext cx="1193800" cy="2407285"/>
          </a:xfrm>
          <a:prstGeom prst="rect">
            <a:avLst/>
          </a:prstGeom>
        </p:spPr>
      </p:pic>
      <p:pic>
        <p:nvPicPr>
          <p:cNvPr id="20" name="Imagine 19">
            <a:extLst>
              <a:ext uri="{FF2B5EF4-FFF2-40B4-BE49-F238E27FC236}">
                <a16:creationId xmlns:a16="http://schemas.microsoft.com/office/drawing/2014/main" id="{77825401-A767-4DEA-B5EA-6D8A9B03292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020393" y="419242"/>
            <a:ext cx="1193801" cy="2394527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1FDD543A-6865-464B-B636-A304DF9FD78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594177" y="3158269"/>
            <a:ext cx="1232535" cy="2393950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06BE2921-B639-4666-BA14-D7729AA6FA0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795928" y="3218229"/>
            <a:ext cx="1191260" cy="2346960"/>
          </a:xfrm>
          <a:prstGeom prst="rect">
            <a:avLst/>
          </a:prstGeom>
        </p:spPr>
      </p:pic>
      <p:pic>
        <p:nvPicPr>
          <p:cNvPr id="28" name="Imagine 27">
            <a:extLst>
              <a:ext uri="{FF2B5EF4-FFF2-40B4-BE49-F238E27FC236}">
                <a16:creationId xmlns:a16="http://schemas.microsoft.com/office/drawing/2014/main" id="{8CAA009F-79A1-42D9-9A1C-9068AA44C69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0022934" y="3263466"/>
            <a:ext cx="1191260" cy="23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1234" y="3938070"/>
            <a:ext cx="20941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14</a:t>
            </a:fld>
            <a:endParaRPr lang="ro-RO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53B9A58-4842-4A9E-81DB-5EA8ACF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34" name="Dreptunghi 33">
            <a:extLst>
              <a:ext uri="{FF2B5EF4-FFF2-40B4-BE49-F238E27FC236}">
                <a16:creationId xmlns:a16="http://schemas.microsoft.com/office/drawing/2014/main" id="{6C88BBC0-57F4-4472-B8DC-B17A928D7D2B}"/>
              </a:ext>
            </a:extLst>
          </p:cNvPr>
          <p:cNvSpPr/>
          <p:nvPr/>
        </p:nvSpPr>
        <p:spPr>
          <a:xfrm>
            <a:off x="-1" y="0"/>
            <a:ext cx="12192000" cy="636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717" y="690864"/>
            <a:ext cx="3052565" cy="432000"/>
          </a:xfrm>
        </p:spPr>
        <p:txBody>
          <a:bodyPr rtlCol="0"/>
          <a:lstStyle/>
          <a:p>
            <a:pPr rtl="0"/>
            <a:r>
              <a:rPr lang="ro-RO" sz="4400" dirty="0"/>
              <a:t>CONCLUZII</a:t>
            </a:r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B99B032E-DFFD-45B7-8FCE-BCCDC9C575C8}"/>
              </a:ext>
            </a:extLst>
          </p:cNvPr>
          <p:cNvSpPr/>
          <p:nvPr/>
        </p:nvSpPr>
        <p:spPr>
          <a:xfrm>
            <a:off x="511728" y="1526796"/>
            <a:ext cx="11248272" cy="453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6C2C0E64-0ED6-42D4-8CE0-25509909FE36}"/>
              </a:ext>
            </a:extLst>
          </p:cNvPr>
          <p:cNvSpPr txBox="1"/>
          <p:nvPr/>
        </p:nvSpPr>
        <p:spPr>
          <a:xfrm>
            <a:off x="1065401" y="1835927"/>
            <a:ext cx="102681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ro-RO" dirty="0"/>
              <a:t>implementarea unui asistent digital proiectat special pe nevoile persoanelor în vârstă cu scopul de a le îmbunătății viața</a:t>
            </a:r>
          </a:p>
          <a:p>
            <a:pPr marL="285750" indent="-285750" algn="just">
              <a:buFontTx/>
              <a:buChar char="-"/>
            </a:pPr>
            <a:endParaRPr lang="ro-RO" dirty="0"/>
          </a:p>
          <a:p>
            <a:pPr marL="285750" indent="-285750" algn="just">
              <a:buFontTx/>
              <a:buChar char="-"/>
            </a:pPr>
            <a:r>
              <a:rPr lang="ro-RO" dirty="0"/>
              <a:t>module personalizate</a:t>
            </a:r>
            <a:r>
              <a:rPr lang="en-US" dirty="0"/>
              <a:t>: </a:t>
            </a:r>
          </a:p>
          <a:p>
            <a:pPr marL="742950" lvl="1" indent="-285750" algn="just">
              <a:buFontTx/>
              <a:buChar char="-"/>
            </a:pPr>
            <a:r>
              <a:rPr lang="ro-RO" dirty="0"/>
              <a:t>Cereri de asociere între vârstnic și membrii familiei</a:t>
            </a:r>
          </a:p>
          <a:p>
            <a:pPr marL="742950" lvl="1" indent="-285750" algn="just">
              <a:buFontTx/>
              <a:buChar char="-"/>
            </a:pPr>
            <a:r>
              <a:rPr lang="ro-RO" dirty="0"/>
              <a:t>Adăugarea și vizualizarea tratamentului (schema de tratament și tratamentul din ziua curentă)</a:t>
            </a:r>
          </a:p>
          <a:p>
            <a:pPr marL="742950" lvl="1" indent="-285750" algn="just">
              <a:buFontTx/>
              <a:buChar char="-"/>
            </a:pPr>
            <a:r>
              <a:rPr lang="ro-RO" dirty="0"/>
              <a:t>Adăugarea și vizualizarea regimului alimentar</a:t>
            </a:r>
          </a:p>
          <a:p>
            <a:pPr marL="742950" lvl="1" indent="-285750" algn="just">
              <a:buFontTx/>
              <a:buChar char="-"/>
            </a:pPr>
            <a:r>
              <a:rPr lang="ro-RO" dirty="0"/>
              <a:t>Adăugarea și vizualizarea alergiilor cunoscute</a:t>
            </a:r>
          </a:p>
          <a:p>
            <a:pPr marL="742950" lvl="1" indent="-285750" algn="just">
              <a:buFontTx/>
              <a:buChar char="-"/>
            </a:pPr>
            <a:r>
              <a:rPr lang="ro-RO" dirty="0"/>
              <a:t>Camera de comunicare</a:t>
            </a:r>
          </a:p>
          <a:p>
            <a:pPr marL="742950" lvl="1" indent="-285750" algn="just">
              <a:buFontTx/>
              <a:buChar char="-"/>
            </a:pPr>
            <a:r>
              <a:rPr lang="ro-RO" dirty="0"/>
              <a:t>Lista de cumpărături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 err="1"/>
              <a:t>interacționa</a:t>
            </a:r>
            <a:r>
              <a:rPr lang="en-US" dirty="0"/>
              <a:t> cu </a:t>
            </a:r>
            <a:r>
              <a:rPr lang="en-US" dirty="0" err="1"/>
              <a:t>asistentul</a:t>
            </a:r>
            <a:r>
              <a:rPr lang="en-US" dirty="0"/>
              <a:t> fie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sub </a:t>
            </a:r>
            <a:r>
              <a:rPr lang="en-US" dirty="0" err="1"/>
              <a:t>formă</a:t>
            </a:r>
            <a:r>
              <a:rPr lang="en-US" dirty="0"/>
              <a:t> de text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alegând</a:t>
            </a:r>
            <a:r>
              <a:rPr lang="en-US" dirty="0"/>
              <a:t> </a:t>
            </a:r>
            <a:r>
              <a:rPr lang="en-US" dirty="0" err="1"/>
              <a:t>navigarea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interfeței</a:t>
            </a:r>
            <a:r>
              <a:rPr lang="en-US" dirty="0"/>
              <a:t> </a:t>
            </a:r>
            <a:r>
              <a:rPr lang="en-US" dirty="0" err="1"/>
              <a:t>grafice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1234" y="3938070"/>
            <a:ext cx="20941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15</a:t>
            </a:fld>
            <a:endParaRPr lang="ro-RO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53B9A58-4842-4A9E-81DB-5EA8ACF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34" name="Dreptunghi 33">
            <a:extLst>
              <a:ext uri="{FF2B5EF4-FFF2-40B4-BE49-F238E27FC236}">
                <a16:creationId xmlns:a16="http://schemas.microsoft.com/office/drawing/2014/main" id="{6C88BBC0-57F4-4472-B8DC-B17A928D7D2B}"/>
              </a:ext>
            </a:extLst>
          </p:cNvPr>
          <p:cNvSpPr/>
          <p:nvPr/>
        </p:nvSpPr>
        <p:spPr>
          <a:xfrm>
            <a:off x="0" y="0"/>
            <a:ext cx="12192000" cy="636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988" y="563424"/>
            <a:ext cx="6484689" cy="432000"/>
          </a:xfrm>
        </p:spPr>
        <p:txBody>
          <a:bodyPr rtlCol="0"/>
          <a:lstStyle/>
          <a:p>
            <a:pPr rtl="0"/>
            <a:r>
              <a:rPr lang="ro-RO" sz="4400" dirty="0"/>
              <a:t>DEZVOLTĂRI  ULTERIOARE</a:t>
            </a:r>
          </a:p>
        </p:txBody>
      </p:sp>
      <p:pic>
        <p:nvPicPr>
          <p:cNvPr id="16" name="Substituent imagine 11">
            <a:extLst>
              <a:ext uri="{FF2B5EF4-FFF2-40B4-BE49-F238E27FC236}">
                <a16:creationId xmlns:a16="http://schemas.microsoft.com/office/drawing/2014/main" id="{C49C9FC9-C852-49E8-AE4A-FD5287095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902"/>
          <a:stretch/>
        </p:blipFill>
        <p:spPr>
          <a:xfrm>
            <a:off x="345996" y="1338261"/>
            <a:ext cx="5040000" cy="4479736"/>
          </a:xfrm>
          <a:prstGeom prst="rect">
            <a:avLst/>
          </a:prstGeom>
          <a:noFill/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6C2C0E64-0ED6-42D4-8CE0-25509909FE36}"/>
              </a:ext>
            </a:extLst>
          </p:cNvPr>
          <p:cNvSpPr txBox="1"/>
          <p:nvPr/>
        </p:nvSpPr>
        <p:spPr>
          <a:xfrm>
            <a:off x="5731992" y="1808044"/>
            <a:ext cx="61140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 err="1"/>
              <a:t>adăugarea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set </a:t>
            </a:r>
            <a:r>
              <a:rPr lang="en-US" dirty="0" err="1"/>
              <a:t>mai</a:t>
            </a:r>
            <a:r>
              <a:rPr lang="en-US" dirty="0"/>
              <a:t> mare de </a:t>
            </a:r>
            <a:r>
              <a:rPr lang="en-US" dirty="0" err="1"/>
              <a:t>intenții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entități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interac</a:t>
            </a:r>
            <a:r>
              <a:rPr lang="ro-RO" dirty="0" err="1"/>
              <a:t>țiunea</a:t>
            </a:r>
            <a:r>
              <a:rPr lang="ro-RO" dirty="0"/>
              <a:t> vârstnic </a:t>
            </a:r>
            <a:r>
              <a:rPr lang="ro-RO"/>
              <a:t>- asistent</a:t>
            </a:r>
            <a:endParaRPr lang="ro-RO" dirty="0"/>
          </a:p>
          <a:p>
            <a:pPr marL="285750" indent="-285750" algn="just">
              <a:buFontTx/>
              <a:buChar char="-"/>
            </a:pPr>
            <a:endParaRPr lang="ro-RO" dirty="0"/>
          </a:p>
          <a:p>
            <a:pPr marL="285750" indent="-285750" algn="just">
              <a:buFontTx/>
              <a:buChar char="-"/>
            </a:pP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calendar de </a:t>
            </a:r>
            <a:r>
              <a:rPr lang="en-US" dirty="0" err="1"/>
              <a:t>activități</a:t>
            </a:r>
            <a:r>
              <a:rPr lang="ro-RO" dirty="0"/>
              <a:t> (evenimente, vizite la domiciliu, programări la medic, etc.)</a:t>
            </a:r>
          </a:p>
          <a:p>
            <a:pPr marL="285750" indent="-285750" algn="just">
              <a:buFontTx/>
              <a:buChar char="-"/>
            </a:pPr>
            <a:endParaRPr lang="ro-RO" dirty="0"/>
          </a:p>
          <a:p>
            <a:pPr marL="285750" indent="-285750" algn="just">
              <a:buFontTx/>
              <a:buChar char="-"/>
            </a:pPr>
            <a:r>
              <a:rPr lang="ro-RO" dirty="0"/>
              <a:t>adăugarea de alarme pentru administrarea de medicamente</a:t>
            </a:r>
          </a:p>
          <a:p>
            <a:pPr marL="285750" indent="-285750" algn="just">
              <a:buFontTx/>
              <a:buChar char="-"/>
            </a:pPr>
            <a:endParaRPr lang="ro-RO" dirty="0"/>
          </a:p>
          <a:p>
            <a:pPr marL="285750" indent="-285750" algn="just">
              <a:buFontTx/>
              <a:buChar char="-"/>
            </a:pPr>
            <a:r>
              <a:rPr lang="ro-RO" dirty="0"/>
              <a:t>p</a:t>
            </a:r>
            <a:r>
              <a:rPr lang="en-US" dirty="0" err="1"/>
              <a:t>reluarea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medicale</a:t>
            </a:r>
            <a:r>
              <a:rPr lang="en-US" dirty="0"/>
              <a:t> ale </a:t>
            </a:r>
            <a:r>
              <a:rPr lang="en-US" dirty="0" err="1"/>
              <a:t>vârstnicului</a:t>
            </a:r>
            <a:r>
              <a:rPr lang="ro-RO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ro-RO" dirty="0">
                <a:sym typeface="Wingdings" panose="05000000000000000000" pitchFamily="2" charset="2"/>
              </a:rPr>
              <a:t> </a:t>
            </a:r>
            <a:r>
              <a:rPr lang="pt-BR" dirty="0">
                <a:sym typeface="Wingdings" panose="05000000000000000000" pitchFamily="2" charset="2"/>
              </a:rPr>
              <a:t>monitoriza</a:t>
            </a:r>
            <a:r>
              <a:rPr lang="ro-RO" dirty="0">
                <a:sym typeface="Wingdings" panose="05000000000000000000" pitchFamily="2" charset="2"/>
              </a:rPr>
              <a:t>rea</a:t>
            </a:r>
            <a:r>
              <a:rPr lang="pt-BR" dirty="0">
                <a:sym typeface="Wingdings" panose="05000000000000000000" pitchFamily="2" charset="2"/>
              </a:rPr>
              <a:t> star</a:t>
            </a:r>
            <a:r>
              <a:rPr lang="ro-RO" dirty="0">
                <a:sym typeface="Wingdings" panose="05000000000000000000" pitchFamily="2" charset="2"/>
              </a:rPr>
              <a:t>ii</a:t>
            </a:r>
            <a:r>
              <a:rPr lang="pt-BR" dirty="0">
                <a:sym typeface="Wingdings" panose="05000000000000000000" pitchFamily="2" charset="2"/>
              </a:rPr>
              <a:t> de sănătate</a:t>
            </a:r>
            <a:r>
              <a:rPr lang="ro-RO" dirty="0">
                <a:sym typeface="Wingdings" panose="05000000000000000000" pitchFamily="2" charset="2"/>
              </a:rPr>
              <a:t> a vârstnicului</a:t>
            </a:r>
          </a:p>
          <a:p>
            <a:pPr marL="285750" indent="-285750" algn="just">
              <a:buFontTx/>
              <a:buChar char="-"/>
            </a:pPr>
            <a:endParaRPr lang="ro-RO" dirty="0">
              <a:sym typeface="Wingdings" panose="05000000000000000000" pitchFamily="2" charset="2"/>
            </a:endParaRP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6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045203"/>
            <a:ext cx="7198510" cy="3758147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ro-RO" dirty="0"/>
              <a:t>Populația vârstnică, în întreaga lume, este într-o continuă creștere.</a:t>
            </a:r>
          </a:p>
          <a:p>
            <a:pPr marL="0" indent="0" algn="just" rtl="0">
              <a:buNone/>
            </a:pPr>
            <a:r>
              <a:rPr lang="ro-RO" dirty="0"/>
              <a:t>În anul 2019</a:t>
            </a:r>
            <a:r>
              <a:rPr lang="en-US" dirty="0"/>
              <a:t>:</a:t>
            </a:r>
            <a:r>
              <a:rPr lang="ro-RO" dirty="0"/>
              <a:t> </a:t>
            </a:r>
          </a:p>
          <a:p>
            <a:pPr marL="0" indent="0" algn="just" rtl="0">
              <a:buNone/>
            </a:pPr>
            <a:r>
              <a:rPr lang="ro-RO" dirty="0"/>
              <a:t>	- la nivel global – aprox. 703 milioane de persoane peste 65 de ani</a:t>
            </a:r>
          </a:p>
          <a:p>
            <a:pPr marL="0" indent="0" algn="just" rtl="0">
              <a:buNone/>
            </a:pPr>
            <a:r>
              <a:rPr lang="ro-RO" dirty="0"/>
              <a:t>	- la nivelul României – aprox. 25% din populația țării sunt persoane 			      peste 60 de ani</a:t>
            </a:r>
          </a:p>
          <a:p>
            <a:pPr marL="0" indent="0" algn="just" rtl="0">
              <a:buNone/>
            </a:pPr>
            <a:r>
              <a:rPr lang="ro-RO" dirty="0"/>
              <a:t>Vârstnicii se confruntă cu numeroase probleme, atât fizice, cât și psihice.</a:t>
            </a:r>
          </a:p>
          <a:p>
            <a:pPr marL="0" indent="0" algn="just" rtl="0">
              <a:buNone/>
            </a:pPr>
            <a:r>
              <a:rPr lang="ro-RO" dirty="0"/>
              <a:t>O astfel de soluție, personalizată pe nevoile utilizatorului, este necesar a fi implementată.</a:t>
            </a:r>
          </a:p>
          <a:p>
            <a:pPr marL="0" indent="0" algn="just">
              <a:buNone/>
            </a:pPr>
            <a:r>
              <a:rPr lang="ro-RO" dirty="0"/>
              <a:t>Persoanele în vârstă au nevoie de atenție suplimentară, sprijin, îngrijire și de păstrarea comunicării cu familia.</a:t>
            </a:r>
          </a:p>
          <a:p>
            <a:pPr marL="0" indent="0" algn="just" rtl="0">
              <a:buNone/>
            </a:pPr>
            <a:endParaRPr lang="ro-RO" dirty="0"/>
          </a:p>
        </p:txBody>
      </p:sp>
      <p:sp>
        <p:nvSpPr>
          <p:cNvPr id="20" name="Dreptunghi 19" descr="Bloc accent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2802100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93" y="405586"/>
            <a:ext cx="5017283" cy="985000"/>
          </a:xfrm>
        </p:spPr>
        <p:txBody>
          <a:bodyPr rtlCol="0"/>
          <a:lstStyle/>
          <a:p>
            <a:pPr rtl="0"/>
            <a:r>
              <a:rPr lang="ro-RO" sz="6000" dirty="0"/>
              <a:t>Asistent digital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572355"/>
            <a:ext cx="7198510" cy="1472849"/>
          </a:xfrm>
        </p:spPr>
        <p:txBody>
          <a:bodyPr rtlCol="0"/>
          <a:lstStyle/>
          <a:p>
            <a:pPr algn="ctr"/>
            <a:r>
              <a:rPr lang="ro-RO" dirty="0"/>
              <a:t>Asistenții digitali</a:t>
            </a:r>
            <a:r>
              <a:rPr lang="en-US" dirty="0"/>
              <a:t>: </a:t>
            </a:r>
            <a:r>
              <a:rPr lang="ro-RO" dirty="0"/>
              <a:t>într-o continuă expansiune, integrați în viața de zi cu zi a oamenilor</a:t>
            </a:r>
          </a:p>
          <a:p>
            <a:pPr algn="ctr"/>
            <a:r>
              <a:rPr lang="ro-RO" dirty="0"/>
              <a:t>Obiectiv</a:t>
            </a:r>
            <a:r>
              <a:rPr lang="en-US" dirty="0"/>
              <a:t>: C</a:t>
            </a:r>
            <a:r>
              <a:rPr lang="ro-RO" dirty="0" err="1"/>
              <a:t>rearea</a:t>
            </a:r>
            <a:r>
              <a:rPr lang="ro-RO" dirty="0"/>
              <a:t> unui asistent digital menit persoanelor în vârstă pentru a veni ca sprijin în activitățile zilnice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/>
              <a:t>2</a:t>
            </a:fld>
            <a:endParaRPr lang="ro-RO" dirty="0"/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ACF7833E-2066-4070-B07F-AC8D69CE8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2" y="0"/>
            <a:ext cx="4292133" cy="2859512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F53405C6-C253-4E19-A256-54B1C702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172" y="3741023"/>
            <a:ext cx="4269828" cy="263032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1EF100B6-48BD-49D7-A3E9-A68E16C75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789" y="1438670"/>
            <a:ext cx="7909895" cy="336886"/>
          </a:xfrm>
        </p:spPr>
        <p:txBody>
          <a:bodyPr rtlCol="0"/>
          <a:lstStyle/>
          <a:p>
            <a:pPr marL="0" indent="0">
              <a:buNone/>
            </a:pPr>
            <a:r>
              <a:rPr lang="ro-RO" dirty="0"/>
              <a:t>Aspectele urmărite în proiectarea asistentului pentru vârstnici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20" name="Dreptunghi 19" descr="Bloc accent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131" y="766727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3</a:t>
            </a:fld>
            <a:endParaRPr lang="ro-RO" dirty="0"/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1EF100B6-48BD-49D7-A3E9-A68E16C7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841DD8CA-D10F-4E02-B862-52F2026473AF}"/>
              </a:ext>
            </a:extLst>
          </p:cNvPr>
          <p:cNvSpPr txBox="1"/>
          <p:nvPr/>
        </p:nvSpPr>
        <p:spPr>
          <a:xfrm>
            <a:off x="420000" y="2030836"/>
            <a:ext cx="6371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4 asistenți digitali existenți – </a:t>
            </a:r>
            <a:r>
              <a:rPr lang="ro-RO" dirty="0" err="1"/>
              <a:t>My</a:t>
            </a:r>
            <a:r>
              <a:rPr lang="ro-RO" dirty="0"/>
              <a:t> Life, </a:t>
            </a:r>
            <a:r>
              <a:rPr lang="ro-RO" dirty="0" err="1"/>
              <a:t>My</a:t>
            </a:r>
            <a:r>
              <a:rPr lang="ro-RO" dirty="0"/>
              <a:t> </a:t>
            </a:r>
            <a:r>
              <a:rPr lang="ro-RO" dirty="0" err="1"/>
              <a:t>Way</a:t>
            </a:r>
            <a:r>
              <a:rPr lang="ro-RO" dirty="0"/>
              <a:t>, KOMP, H2HCare, ALFRED </a:t>
            </a:r>
            <a:r>
              <a:rPr lang="ro-RO" dirty="0">
                <a:sym typeface="Wingdings" panose="05000000000000000000" pitchFamily="2" charset="2"/>
              </a:rPr>
              <a:t> specificațiile funcționale</a:t>
            </a:r>
            <a:endParaRPr lang="ro-RO" dirty="0"/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A0BFAD1F-CC6B-4D41-8EA7-AAFEF71D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00" y="357375"/>
            <a:ext cx="11340000" cy="432000"/>
          </a:xfrm>
        </p:spPr>
        <p:txBody>
          <a:bodyPr rtlCol="0"/>
          <a:lstStyle/>
          <a:p>
            <a:pPr algn="l" rtl="0"/>
            <a:r>
              <a:rPr kumimoji="0" lang="ro-RO" sz="32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Proiectarea asistentului digital</a:t>
            </a:r>
            <a:endParaRPr lang="ro-RO" sz="3200" dirty="0"/>
          </a:p>
        </p:txBody>
      </p:sp>
      <p:pic>
        <p:nvPicPr>
          <p:cNvPr id="13" name="Imagine 12">
            <a:extLst>
              <a:ext uri="{FF2B5EF4-FFF2-40B4-BE49-F238E27FC236}">
                <a16:creationId xmlns:a16="http://schemas.microsoft.com/office/drawing/2014/main" id="{EA72F9DA-4BD5-432F-ADA5-FA8F293D097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62" y="3210157"/>
            <a:ext cx="1430558" cy="1379835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9799E7C0-0C82-4D6A-B3C0-CA2BEFEDC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5" y="2877451"/>
            <a:ext cx="1501145" cy="979539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5FBC3FE2-657E-4D47-9DE9-F8A39740268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8" y="4956820"/>
            <a:ext cx="2046503" cy="875047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B0010010-DCA7-46CD-B539-1BD0E31ECD9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3" y="4183346"/>
            <a:ext cx="1170963" cy="1259440"/>
          </a:xfrm>
          <a:prstGeom prst="rect">
            <a:avLst/>
          </a:prstGeom>
        </p:spPr>
      </p:pic>
      <p:sp>
        <p:nvSpPr>
          <p:cNvPr id="11" name="CasetăText 10">
            <a:extLst>
              <a:ext uri="{FF2B5EF4-FFF2-40B4-BE49-F238E27FC236}">
                <a16:creationId xmlns:a16="http://schemas.microsoft.com/office/drawing/2014/main" id="{41DF6B13-34FD-45C1-BBD4-BCC719E4A6E8}"/>
              </a:ext>
            </a:extLst>
          </p:cNvPr>
          <p:cNvSpPr txBox="1"/>
          <p:nvPr/>
        </p:nvSpPr>
        <p:spPr>
          <a:xfrm>
            <a:off x="3959291" y="386237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KOMP</a:t>
            </a:r>
            <a:endParaRPr lang="en-US" dirty="0"/>
          </a:p>
        </p:txBody>
      </p:sp>
      <p:sp>
        <p:nvSpPr>
          <p:cNvPr id="18" name="CasetăText 17">
            <a:extLst>
              <a:ext uri="{FF2B5EF4-FFF2-40B4-BE49-F238E27FC236}">
                <a16:creationId xmlns:a16="http://schemas.microsoft.com/office/drawing/2014/main" id="{5A27B488-33B3-4810-99FF-4823ADC37E86}"/>
              </a:ext>
            </a:extLst>
          </p:cNvPr>
          <p:cNvSpPr txBox="1"/>
          <p:nvPr/>
        </p:nvSpPr>
        <p:spPr>
          <a:xfrm>
            <a:off x="3201243" y="535763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ALFRED</a:t>
            </a:r>
          </a:p>
        </p:txBody>
      </p:sp>
      <p:pic>
        <p:nvPicPr>
          <p:cNvPr id="23" name="Imagine 22">
            <a:extLst>
              <a:ext uri="{FF2B5EF4-FFF2-40B4-BE49-F238E27FC236}">
                <a16:creationId xmlns:a16="http://schemas.microsoft.com/office/drawing/2014/main" id="{6E798476-9DB3-43F7-8337-A43D6F2B633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44" y="134224"/>
            <a:ext cx="5641886" cy="6070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eptunghi 19" descr="Bloc accent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131" y="766727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4</a:t>
            </a:fld>
            <a:endParaRPr lang="ro-RO" dirty="0"/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1EF100B6-48BD-49D7-A3E9-A68E16C7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841DD8CA-D10F-4E02-B862-52F2026473AF}"/>
              </a:ext>
            </a:extLst>
          </p:cNvPr>
          <p:cNvSpPr txBox="1"/>
          <p:nvPr/>
        </p:nvSpPr>
        <p:spPr>
          <a:xfrm>
            <a:off x="750780" y="1817838"/>
            <a:ext cx="77388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Mod de livrare către utilizatorii finali – aplicație mobilă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Aplicație să întrunească așteptările vârstnicilor </a:t>
            </a:r>
            <a:r>
              <a:rPr lang="ro-RO" dirty="0">
                <a:sym typeface="Wingdings" panose="05000000000000000000" pitchFamily="2" charset="2"/>
              </a:rPr>
              <a:t> grad mare de acceptanță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ym typeface="Wingdings" panose="05000000000000000000" pitchFamily="2" charset="2"/>
              </a:rPr>
              <a:t>Interfața cu utilizatorul personalizată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modul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ro-RO" dirty="0"/>
              <a:t> - simplu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dimensiunea</a:t>
            </a:r>
            <a:r>
              <a:rPr lang="en-US" dirty="0"/>
              <a:t> </a:t>
            </a:r>
            <a:r>
              <a:rPr lang="en-US" dirty="0" err="1"/>
              <a:t>elementelor</a:t>
            </a:r>
            <a:r>
              <a:rPr lang="en-US" dirty="0"/>
              <a:t> de </a:t>
            </a:r>
            <a:r>
              <a:rPr lang="en-US" dirty="0" err="1"/>
              <a:t>interfață</a:t>
            </a:r>
            <a:r>
              <a:rPr lang="en-US" dirty="0"/>
              <a:t> cu </a:t>
            </a:r>
            <a:r>
              <a:rPr lang="en-US" dirty="0" err="1"/>
              <a:t>utilizatorul</a:t>
            </a:r>
            <a:r>
              <a:rPr lang="ro-RO" dirty="0"/>
              <a:t> – cât mai mari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dimensiunea</a:t>
            </a:r>
            <a:r>
              <a:rPr lang="en-US" dirty="0"/>
              <a:t> </a:t>
            </a:r>
            <a:r>
              <a:rPr lang="en-US" dirty="0" err="1"/>
              <a:t>caracterelor</a:t>
            </a:r>
            <a:r>
              <a:rPr lang="en-US" dirty="0"/>
              <a:t> </a:t>
            </a:r>
            <a:r>
              <a:rPr lang="ro-RO" dirty="0"/>
              <a:t>– cât mai mare</a:t>
            </a:r>
            <a:r>
              <a:rPr lang="en-US" dirty="0"/>
              <a:t> 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ferestre</a:t>
            </a:r>
            <a:r>
              <a:rPr lang="en-US" dirty="0"/>
              <a:t> de dialog</a:t>
            </a:r>
            <a:r>
              <a:rPr lang="ro-RO" dirty="0"/>
              <a:t> (</a:t>
            </a:r>
            <a:r>
              <a:rPr lang="ro-R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confirmarea realizării anumitor acțiuni)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butoanele să fie poziționate în partea inferioară a ecranului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utilizarea de culori neutre pentru utilizatorii cu deficiențe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ro-RO" dirty="0" err="1"/>
              <a:t>ictograme</a:t>
            </a:r>
            <a:r>
              <a:rPr lang="ro-RO" dirty="0"/>
              <a:t> etichetate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ro-RO" dirty="0" err="1"/>
              <a:t>esturi</a:t>
            </a:r>
            <a:r>
              <a:rPr lang="ro-RO" dirty="0"/>
              <a:t> simple (</a:t>
            </a:r>
            <a:r>
              <a:rPr lang="ro-R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glisare stânga – dreapta, atingere, etc.</a:t>
            </a:r>
            <a:r>
              <a:rPr lang="ro-RO" dirty="0"/>
              <a:t>), nu complexe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itlu 1">
            <a:extLst>
              <a:ext uri="{FF2B5EF4-FFF2-40B4-BE49-F238E27FC236}">
                <a16:creationId xmlns:a16="http://schemas.microsoft.com/office/drawing/2014/main" id="{A0BFAD1F-CC6B-4D41-8EA7-AAFEF71D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00" y="357375"/>
            <a:ext cx="11340000" cy="432000"/>
          </a:xfrm>
        </p:spPr>
        <p:txBody>
          <a:bodyPr rtlCol="0"/>
          <a:lstStyle/>
          <a:p>
            <a:pPr algn="l" rtl="0"/>
            <a:r>
              <a:rPr kumimoji="0" lang="ro-RO" sz="32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Proiectarea asistentului digital</a:t>
            </a:r>
            <a:endParaRPr lang="ro-RO" sz="3200" dirty="0"/>
          </a:p>
        </p:txBody>
      </p:sp>
      <p:sp>
        <p:nvSpPr>
          <p:cNvPr id="19" name="Substituent text 2">
            <a:extLst>
              <a:ext uri="{FF2B5EF4-FFF2-40B4-BE49-F238E27FC236}">
                <a16:creationId xmlns:a16="http://schemas.microsoft.com/office/drawing/2014/main" id="{18516199-107F-4408-A169-967703B459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999" y="1290903"/>
            <a:ext cx="6413418" cy="540805"/>
          </a:xfrm>
        </p:spPr>
        <p:txBody>
          <a:bodyPr rtlCol="0"/>
          <a:lstStyle/>
          <a:p>
            <a:pPr marL="0" indent="0" algn="l">
              <a:buNone/>
            </a:pPr>
            <a:r>
              <a:rPr lang="ro-RO" dirty="0"/>
              <a:t>Aspectele urmărite în proiectarea asistentului pentru vârstnici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5ACA4354-70AF-4C8D-A34E-CC06FD3F1B35}"/>
              </a:ext>
            </a:extLst>
          </p:cNvPr>
          <p:cNvSpPr/>
          <p:nvPr/>
        </p:nvSpPr>
        <p:spPr>
          <a:xfrm>
            <a:off x="9001387" y="3296873"/>
            <a:ext cx="2936147" cy="922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ine 21">
            <a:extLst>
              <a:ext uri="{FF2B5EF4-FFF2-40B4-BE49-F238E27FC236}">
                <a16:creationId xmlns:a16="http://schemas.microsoft.com/office/drawing/2014/main" id="{A5075AA7-B161-4CE0-8D18-61221DF100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74186" y="1303351"/>
            <a:ext cx="1353312" cy="2660904"/>
          </a:xfrm>
          <a:prstGeom prst="rect">
            <a:avLst/>
          </a:prstGeom>
        </p:spPr>
      </p:pic>
      <p:pic>
        <p:nvPicPr>
          <p:cNvPr id="23" name="Imagine 22">
            <a:extLst>
              <a:ext uri="{FF2B5EF4-FFF2-40B4-BE49-F238E27FC236}">
                <a16:creationId xmlns:a16="http://schemas.microsoft.com/office/drawing/2014/main" id="{6D736556-D324-4CA0-A386-ED19D0E9604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212026" y="3335754"/>
            <a:ext cx="1353312" cy="2660904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F68E698D-C8BF-439D-89DB-763EA58516F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498855" y="310547"/>
            <a:ext cx="1353409" cy="26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6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dirty="0"/>
              <a:t>Arhitectura de componente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0487" y="1512361"/>
            <a:ext cx="11339513" cy="432000"/>
          </a:xfrm>
        </p:spPr>
        <p:txBody>
          <a:bodyPr rtlCol="0"/>
          <a:lstStyle/>
          <a:p>
            <a:r>
              <a:rPr lang="ro-RO" dirty="0"/>
              <a:t>Aplicația mobilă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12" name="Dreptunghi 11" descr="Bloc de accent stânga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998" y="191415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88295"/>
            <a:ext cx="7680154" cy="1062057"/>
          </a:xfrm>
        </p:spPr>
        <p:txBody>
          <a:bodyPr rtlCol="0"/>
          <a:lstStyle/>
          <a:p>
            <a:r>
              <a:rPr lang="ro-RO" dirty="0"/>
              <a:t>rulează pe sistemul de operare Android </a:t>
            </a:r>
          </a:p>
          <a:p>
            <a:r>
              <a:rPr lang="ro-RO" dirty="0"/>
              <a:t>este implementată în mediul de dezvoltare Android Studio</a:t>
            </a:r>
          </a:p>
          <a:p>
            <a:r>
              <a:rPr lang="ro-RO" dirty="0"/>
              <a:t>JAVA - limbaj de programare </a:t>
            </a:r>
          </a:p>
        </p:txBody>
      </p:sp>
      <p:sp>
        <p:nvSpPr>
          <p:cNvPr id="13" name="Dreptunghi 12" descr="Bară de accent dreapt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999" y="389407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7" name="Substituent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000" y="4108385"/>
            <a:ext cx="5472113" cy="1059004"/>
          </a:xfrm>
        </p:spPr>
        <p:txBody>
          <a:bodyPr rtlCol="0"/>
          <a:lstStyle/>
          <a:p>
            <a:r>
              <a:rPr lang="ro-RO" dirty="0"/>
              <a:t>Microsoft SQL Server Management Studio</a:t>
            </a:r>
          </a:p>
          <a:p>
            <a:r>
              <a:rPr lang="ro-RO" dirty="0" err="1"/>
              <a:t>Firebase</a:t>
            </a:r>
            <a:r>
              <a:rPr lang="ro-RO" dirty="0"/>
              <a:t> </a:t>
            </a:r>
            <a:r>
              <a:rPr lang="ro-RO" dirty="0" err="1"/>
              <a:t>Realtime</a:t>
            </a:r>
            <a:r>
              <a:rPr lang="ro-RO" dirty="0"/>
              <a:t> </a:t>
            </a:r>
            <a:r>
              <a:rPr lang="ro-RO" dirty="0" err="1"/>
              <a:t>Database</a:t>
            </a:r>
            <a:endParaRPr lang="ro-RO" dirty="0"/>
          </a:p>
          <a:p>
            <a:r>
              <a:rPr lang="ro-RO" dirty="0"/>
              <a:t>reprezintă cunoștințele asistentului digital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5</a:t>
            </a:fld>
            <a:endParaRPr lang="ro-RO" dirty="0"/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2C53B83B-9680-4521-8AEE-06A66798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50994CCB-6FFD-461D-ACCF-0004DF76F9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09" y="2643885"/>
            <a:ext cx="1623372" cy="1590643"/>
          </a:xfrm>
          <a:prstGeom prst="rect">
            <a:avLst/>
          </a:prstGeom>
          <a:noFill/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C152780D-0E6E-4857-8CC6-31B9BA77844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549" y="4342153"/>
            <a:ext cx="2737005" cy="1514857"/>
          </a:xfrm>
          <a:prstGeom prst="rect">
            <a:avLst/>
          </a:prstGeom>
          <a:noFill/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C20E28C2-0381-4996-9F05-0F983B305F5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449" y="1414136"/>
            <a:ext cx="1681755" cy="1514858"/>
          </a:xfrm>
          <a:prstGeom prst="rect">
            <a:avLst/>
          </a:prstGeom>
          <a:noFill/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66D3E089-2DD0-48CE-8162-543334104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138" y="3348513"/>
            <a:ext cx="1352032" cy="1730946"/>
          </a:xfrm>
          <a:prstGeom prst="rect">
            <a:avLst/>
          </a:prstGeom>
        </p:spPr>
      </p:pic>
      <p:sp>
        <p:nvSpPr>
          <p:cNvPr id="18" name="Substituent text 2">
            <a:extLst>
              <a:ext uri="{FF2B5EF4-FFF2-40B4-BE49-F238E27FC236}">
                <a16:creationId xmlns:a16="http://schemas.microsoft.com/office/drawing/2014/main" id="{5A26C530-351C-4B57-A718-17E0EB739209}"/>
              </a:ext>
            </a:extLst>
          </p:cNvPr>
          <p:cNvSpPr txBox="1">
            <a:spLocks/>
          </p:cNvSpPr>
          <p:nvPr/>
        </p:nvSpPr>
        <p:spPr>
          <a:xfrm>
            <a:off x="432487" y="3559657"/>
            <a:ext cx="11339513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Baze de date</a:t>
            </a:r>
            <a:r>
              <a:rPr lang="en-US" dirty="0"/>
              <a:t>:</a:t>
            </a:r>
            <a:endParaRPr lang="ro-RO" dirty="0"/>
          </a:p>
        </p:txBody>
      </p:sp>
      <p:pic>
        <p:nvPicPr>
          <p:cNvPr id="19" name="Imagine 18" descr="Integrating Firebase to a VueJS app | by Natalia Sulkama | The Web Tub |  Medium">
            <a:extLst>
              <a:ext uri="{FF2B5EF4-FFF2-40B4-BE49-F238E27FC236}">
                <a16:creationId xmlns:a16="http://schemas.microsoft.com/office/drawing/2014/main" id="{56603516-A32B-4020-9000-B55D0F394FD1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549" y="624506"/>
            <a:ext cx="1681755" cy="78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BC07A95B-2390-48F5-9C23-6A40CB845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4860" y="1668659"/>
            <a:ext cx="1538577" cy="5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88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822028" y="4253010"/>
            <a:ext cx="210732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reptunghi 12" descr="Bară de accent dreapt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000" y="150974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7" name="Substituent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000" y="1676367"/>
            <a:ext cx="5787853" cy="4130417"/>
          </a:xfrm>
        </p:spPr>
        <p:txBody>
          <a:bodyPr rtlCol="0"/>
          <a:lstStyle/>
          <a:p>
            <a:r>
              <a:rPr lang="ro-RO" dirty="0"/>
              <a:t>Microsoft SQL Server Management Studio</a:t>
            </a:r>
          </a:p>
          <a:p>
            <a:r>
              <a:rPr lang="ro-RO" dirty="0" err="1"/>
              <a:t>Firebase</a:t>
            </a:r>
            <a:r>
              <a:rPr lang="ro-RO" dirty="0"/>
              <a:t> </a:t>
            </a:r>
            <a:r>
              <a:rPr lang="ro-RO" dirty="0" err="1"/>
              <a:t>Realtime</a:t>
            </a:r>
            <a:r>
              <a:rPr lang="ro-RO" dirty="0"/>
              <a:t> </a:t>
            </a:r>
            <a:r>
              <a:rPr lang="ro-RO" dirty="0" err="1"/>
              <a:t>Database</a:t>
            </a:r>
            <a:endParaRPr lang="ro-RO" dirty="0"/>
          </a:p>
          <a:p>
            <a:r>
              <a:rPr lang="ro-RO" dirty="0"/>
              <a:t>Se stochează date referitoare la</a:t>
            </a:r>
            <a:r>
              <a:rPr lang="en-US" dirty="0"/>
              <a:t>:</a:t>
            </a:r>
            <a:r>
              <a:rPr lang="ro-RO" dirty="0"/>
              <a:t> </a:t>
            </a:r>
          </a:p>
          <a:p>
            <a:pPr lvl="1"/>
            <a:r>
              <a:rPr lang="ro-RO" dirty="0"/>
              <a:t>Vârstnici </a:t>
            </a:r>
          </a:p>
          <a:p>
            <a:pPr lvl="1"/>
            <a:r>
              <a:rPr lang="ro-RO" dirty="0"/>
              <a:t>Membrii ai familiei</a:t>
            </a:r>
          </a:p>
          <a:p>
            <a:pPr lvl="1"/>
            <a:r>
              <a:rPr lang="ro-RO" dirty="0"/>
              <a:t>Tratament (medicamente și administrări)</a:t>
            </a:r>
          </a:p>
          <a:p>
            <a:pPr lvl="1"/>
            <a:r>
              <a:rPr lang="ro-RO" dirty="0"/>
              <a:t>Alergii cunoscute  </a:t>
            </a:r>
          </a:p>
          <a:p>
            <a:pPr lvl="1"/>
            <a:r>
              <a:rPr lang="ro-RO" dirty="0"/>
              <a:t>regimul alimentar (alimente permise cu cântarul și interzise)</a:t>
            </a:r>
          </a:p>
          <a:p>
            <a:pPr lvl="1"/>
            <a:r>
              <a:rPr lang="ro-RO" dirty="0"/>
              <a:t>Administratori desemnați </a:t>
            </a:r>
            <a:r>
              <a:rPr lang="ro-RO"/>
              <a:t>de vârstnici</a:t>
            </a:r>
            <a:endParaRPr lang="ro-RO" dirty="0"/>
          </a:p>
          <a:p>
            <a:pPr lvl="1"/>
            <a:r>
              <a:rPr lang="ro-RO" dirty="0"/>
              <a:t>Membrii asociați </a:t>
            </a:r>
          </a:p>
          <a:p>
            <a:pPr lvl="1"/>
            <a:r>
              <a:rPr lang="ro-RO" dirty="0"/>
              <a:t>Camere de comunicare</a:t>
            </a:r>
          </a:p>
          <a:p>
            <a:pPr lvl="1"/>
            <a:r>
              <a:rPr lang="ro-RO" dirty="0"/>
              <a:t>Mesaje </a:t>
            </a:r>
          </a:p>
          <a:p>
            <a:pPr lvl="1"/>
            <a:r>
              <a:rPr lang="ro-RO" dirty="0"/>
              <a:t>Liste de cumpărături 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6</a:t>
            </a:fld>
            <a:endParaRPr lang="ro-RO" dirty="0"/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2C53B83B-9680-4521-8AEE-06A66798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C20E28C2-0381-4996-9F05-0F983B305F5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00" y="1297710"/>
            <a:ext cx="1195390" cy="1071722"/>
          </a:xfrm>
          <a:prstGeom prst="rect">
            <a:avLst/>
          </a:prstGeom>
          <a:noFill/>
        </p:spPr>
      </p:pic>
      <p:sp>
        <p:nvSpPr>
          <p:cNvPr id="18" name="Substituent text 2">
            <a:extLst>
              <a:ext uri="{FF2B5EF4-FFF2-40B4-BE49-F238E27FC236}">
                <a16:creationId xmlns:a16="http://schemas.microsoft.com/office/drawing/2014/main" id="{5A26C530-351C-4B57-A718-17E0EB739209}"/>
              </a:ext>
            </a:extLst>
          </p:cNvPr>
          <p:cNvSpPr txBox="1">
            <a:spLocks/>
          </p:cNvSpPr>
          <p:nvPr/>
        </p:nvSpPr>
        <p:spPr>
          <a:xfrm>
            <a:off x="432487" y="1181433"/>
            <a:ext cx="11339513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Baze de date</a:t>
            </a:r>
            <a:r>
              <a:rPr lang="en-US" dirty="0"/>
              <a:t>:</a:t>
            </a:r>
            <a:endParaRPr lang="ro-RO" dirty="0"/>
          </a:p>
        </p:txBody>
      </p:sp>
      <p:pic>
        <p:nvPicPr>
          <p:cNvPr id="19" name="Imagine 18" descr="Integrating Firebase to a VueJS app | by Natalia Sulkama | The Web Tub |  Medium">
            <a:extLst>
              <a:ext uri="{FF2B5EF4-FFF2-40B4-BE49-F238E27FC236}">
                <a16:creationId xmlns:a16="http://schemas.microsoft.com/office/drawing/2014/main" id="{56603516-A32B-4020-9000-B55D0F394FD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52" y="257189"/>
            <a:ext cx="1972091" cy="102938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u 1">
            <a:extLst>
              <a:ext uri="{FF2B5EF4-FFF2-40B4-BE49-F238E27FC236}">
                <a16:creationId xmlns:a16="http://schemas.microsoft.com/office/drawing/2014/main" id="{54B5C3F2-F3BF-4B09-B21F-54AC9EE70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ro-RO" dirty="0"/>
              <a:t>Baze de date </a:t>
            </a:r>
          </a:p>
        </p:txBody>
      </p:sp>
      <p:pic>
        <p:nvPicPr>
          <p:cNvPr id="25" name="Imagine 24">
            <a:extLst>
              <a:ext uri="{FF2B5EF4-FFF2-40B4-BE49-F238E27FC236}">
                <a16:creationId xmlns:a16="http://schemas.microsoft.com/office/drawing/2014/main" id="{25D9BB37-BA84-4896-9542-197E8BF320A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786376" y="181015"/>
            <a:ext cx="3973137" cy="4130417"/>
          </a:xfrm>
          <a:prstGeom prst="rect">
            <a:avLst/>
          </a:prstGeom>
        </p:spPr>
      </p:pic>
      <p:pic>
        <p:nvPicPr>
          <p:cNvPr id="26" name="Imagine 25">
            <a:extLst>
              <a:ext uri="{FF2B5EF4-FFF2-40B4-BE49-F238E27FC236}">
                <a16:creationId xmlns:a16="http://schemas.microsoft.com/office/drawing/2014/main" id="{C362813B-5075-4DA5-9EE9-BA14F1BE544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205664" y="4430451"/>
            <a:ext cx="2647572" cy="1261612"/>
          </a:xfrm>
          <a:prstGeom prst="rect">
            <a:avLst/>
          </a:prstGeom>
        </p:spPr>
      </p:pic>
      <p:pic>
        <p:nvPicPr>
          <p:cNvPr id="27" name="Imagine 26">
            <a:extLst>
              <a:ext uri="{FF2B5EF4-FFF2-40B4-BE49-F238E27FC236}">
                <a16:creationId xmlns:a16="http://schemas.microsoft.com/office/drawing/2014/main" id="{E400A489-61DC-40CF-96E1-7C147ED155E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470523" y="4485673"/>
            <a:ext cx="1758315" cy="1391920"/>
          </a:xfrm>
          <a:prstGeom prst="rect">
            <a:avLst/>
          </a:prstGeom>
        </p:spPr>
      </p:pic>
      <p:pic>
        <p:nvPicPr>
          <p:cNvPr id="28" name="Imagine 27">
            <a:extLst>
              <a:ext uri="{FF2B5EF4-FFF2-40B4-BE49-F238E27FC236}">
                <a16:creationId xmlns:a16="http://schemas.microsoft.com/office/drawing/2014/main" id="{1ACFB2B7-933F-4ED8-8690-D34C9A5DB37A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280979" y="3640522"/>
            <a:ext cx="1924685" cy="2729230"/>
          </a:xfrm>
          <a:prstGeom prst="rect">
            <a:avLst/>
          </a:prstGeom>
        </p:spPr>
      </p:pic>
      <p:pic>
        <p:nvPicPr>
          <p:cNvPr id="29" name="Imagine 28">
            <a:extLst>
              <a:ext uri="{FF2B5EF4-FFF2-40B4-BE49-F238E27FC236}">
                <a16:creationId xmlns:a16="http://schemas.microsoft.com/office/drawing/2014/main" id="{EC681C68-44AB-4C54-8F5F-4F595237551E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0014498" y="5324977"/>
            <a:ext cx="2032635" cy="8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1234" y="3938070"/>
            <a:ext cx="20941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7</a:t>
            </a:fld>
            <a:endParaRPr lang="ro-RO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53B9A58-4842-4A9E-81DB-5EA8ACF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34" name="Dreptunghi 33">
            <a:extLst>
              <a:ext uri="{FF2B5EF4-FFF2-40B4-BE49-F238E27FC236}">
                <a16:creationId xmlns:a16="http://schemas.microsoft.com/office/drawing/2014/main" id="{6C88BBC0-57F4-4472-B8DC-B17A928D7D2B}"/>
              </a:ext>
            </a:extLst>
          </p:cNvPr>
          <p:cNvSpPr/>
          <p:nvPr/>
        </p:nvSpPr>
        <p:spPr>
          <a:xfrm>
            <a:off x="0" y="0"/>
            <a:ext cx="12192000" cy="636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13" y="488251"/>
            <a:ext cx="11690774" cy="432000"/>
          </a:xfrm>
        </p:spPr>
        <p:txBody>
          <a:bodyPr rtlCol="0"/>
          <a:lstStyle/>
          <a:p>
            <a:pPr algn="ctr" rtl="0"/>
            <a:r>
              <a:rPr lang="ro-RO" sz="4400" dirty="0"/>
              <a:t>Categorii de utilizatori</a:t>
            </a:r>
          </a:p>
        </p:txBody>
      </p:sp>
      <p:sp>
        <p:nvSpPr>
          <p:cNvPr id="19" name="Dreptunghi 18">
            <a:extLst>
              <a:ext uri="{FF2B5EF4-FFF2-40B4-BE49-F238E27FC236}">
                <a16:creationId xmlns:a16="http://schemas.microsoft.com/office/drawing/2014/main" id="{027265D5-F3C9-40E4-BC1F-3B92E6C6E9E4}"/>
              </a:ext>
            </a:extLst>
          </p:cNvPr>
          <p:cNvSpPr/>
          <p:nvPr/>
        </p:nvSpPr>
        <p:spPr>
          <a:xfrm>
            <a:off x="737110" y="1581621"/>
            <a:ext cx="2382474" cy="3552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tx1"/>
              </a:solidFill>
            </a:endParaRPr>
          </a:p>
          <a:p>
            <a:pPr algn="ctr"/>
            <a:endParaRPr lang="ro-RO" dirty="0">
              <a:solidFill>
                <a:schemeClr val="tx1"/>
              </a:solidFill>
            </a:endParaRPr>
          </a:p>
          <a:p>
            <a:pPr algn="ctr"/>
            <a:r>
              <a:rPr lang="ro-RO" dirty="0">
                <a:solidFill>
                  <a:schemeClr val="tx1"/>
                </a:solidFill>
              </a:rPr>
              <a:t>VÂRSTNIC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533999F7-91F2-40CE-8320-72DF3B89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41" y="1893327"/>
            <a:ext cx="1562100" cy="1485900"/>
          </a:xfrm>
          <a:prstGeom prst="rect">
            <a:avLst/>
          </a:prstGeom>
        </p:spPr>
      </p:pic>
      <p:sp>
        <p:nvSpPr>
          <p:cNvPr id="32" name="Dreptunghi 31">
            <a:extLst>
              <a:ext uri="{FF2B5EF4-FFF2-40B4-BE49-F238E27FC236}">
                <a16:creationId xmlns:a16="http://schemas.microsoft.com/office/drawing/2014/main" id="{4F37E005-EF21-4747-9369-05F73375EDE7}"/>
              </a:ext>
            </a:extLst>
          </p:cNvPr>
          <p:cNvSpPr/>
          <p:nvPr/>
        </p:nvSpPr>
        <p:spPr>
          <a:xfrm>
            <a:off x="4786241" y="1581621"/>
            <a:ext cx="2382474" cy="3552442"/>
          </a:xfrm>
          <a:prstGeom prst="rect">
            <a:avLst/>
          </a:prstGeom>
          <a:solidFill>
            <a:srgbClr val="FE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tx1"/>
              </a:solidFill>
            </a:endParaRPr>
          </a:p>
          <a:p>
            <a:pPr algn="ctr"/>
            <a:endParaRPr lang="ro-RO" dirty="0">
              <a:solidFill>
                <a:schemeClr val="tx1"/>
              </a:solidFill>
            </a:endParaRPr>
          </a:p>
          <a:p>
            <a:pPr algn="ctr"/>
            <a:r>
              <a:rPr lang="ro-RO" dirty="0">
                <a:solidFill>
                  <a:schemeClr val="tx1"/>
                </a:solidFill>
              </a:rPr>
              <a:t>MEMBRU AL FAMILIEI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ine 23">
            <a:extLst>
              <a:ext uri="{FF2B5EF4-FFF2-40B4-BE49-F238E27FC236}">
                <a16:creationId xmlns:a16="http://schemas.microsoft.com/office/drawing/2014/main" id="{BA8650B6-EE12-4A1F-9778-C9E4FA9D7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339" y="1893327"/>
            <a:ext cx="1543050" cy="1485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Dreptunghi 38">
            <a:extLst>
              <a:ext uri="{FF2B5EF4-FFF2-40B4-BE49-F238E27FC236}">
                <a16:creationId xmlns:a16="http://schemas.microsoft.com/office/drawing/2014/main" id="{9BD4A05F-68A7-4134-A100-872AB0CC113B}"/>
              </a:ext>
            </a:extLst>
          </p:cNvPr>
          <p:cNvSpPr/>
          <p:nvPr/>
        </p:nvSpPr>
        <p:spPr>
          <a:xfrm>
            <a:off x="8828145" y="1581623"/>
            <a:ext cx="2382474" cy="355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tx1"/>
              </a:solidFill>
            </a:endParaRPr>
          </a:p>
          <a:p>
            <a:pPr algn="ctr"/>
            <a:endParaRPr lang="ro-RO" dirty="0">
              <a:solidFill>
                <a:schemeClr val="tx1"/>
              </a:solidFill>
            </a:endParaRPr>
          </a:p>
          <a:p>
            <a:pPr algn="ctr"/>
            <a:endParaRPr lang="ro-RO" dirty="0">
              <a:solidFill>
                <a:schemeClr val="tx1"/>
              </a:solidFill>
            </a:endParaRPr>
          </a:p>
          <a:p>
            <a:pPr algn="ctr"/>
            <a:r>
              <a:rPr lang="ro-RO" dirty="0">
                <a:solidFill>
                  <a:schemeClr val="tx1"/>
                </a:solidFill>
              </a:rPr>
              <a:t>ADMINISTRATOR DESEMNAT DE VÂRSTNIC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Imagine 24">
            <a:extLst>
              <a:ext uri="{FF2B5EF4-FFF2-40B4-BE49-F238E27FC236}">
                <a16:creationId xmlns:a16="http://schemas.microsoft.com/office/drawing/2014/main" id="{8EEEF515-8AF4-4700-A260-63FA3D53D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7609" y="1977815"/>
            <a:ext cx="1403546" cy="1403546"/>
          </a:xfrm>
          <a:prstGeom prst="rect">
            <a:avLst/>
          </a:prstGeom>
        </p:spPr>
      </p:pic>
      <p:pic>
        <p:nvPicPr>
          <p:cNvPr id="40" name="Imagine 39">
            <a:extLst>
              <a:ext uri="{FF2B5EF4-FFF2-40B4-BE49-F238E27FC236}">
                <a16:creationId xmlns:a16="http://schemas.microsoft.com/office/drawing/2014/main" id="{2EB1B301-C34D-4AFA-9C50-A558D64C7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157" y="2026677"/>
            <a:ext cx="13144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9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dirty="0"/>
              <a:t>Module dezvoltate 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0470" y="1622885"/>
            <a:ext cx="11339513" cy="432000"/>
          </a:xfrm>
        </p:spPr>
        <p:txBody>
          <a:bodyPr rtlCol="0"/>
          <a:lstStyle/>
          <a:p>
            <a:r>
              <a:rPr lang="it-IT" dirty="0"/>
              <a:t>Printre modulele dezvoltate se numără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12" name="Dreptunghi 11" descr="Bloc de accent stânga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2477" y="202731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70" y="2253130"/>
            <a:ext cx="3945885" cy="2351739"/>
          </a:xfrm>
        </p:spPr>
        <p:txBody>
          <a:bodyPr rtlCol="0"/>
          <a:lstStyle/>
          <a:p>
            <a:pPr>
              <a:spcBef>
                <a:spcPts val="400"/>
              </a:spcBef>
            </a:pPr>
            <a:r>
              <a:rPr lang="en-US" b="1" dirty="0">
                <a:solidFill>
                  <a:schemeClr val="accent2"/>
                </a:solidFill>
              </a:rPr>
              <a:t>CREARE CONT</a:t>
            </a:r>
          </a:p>
          <a:p>
            <a:pPr>
              <a:spcBef>
                <a:spcPts val="400"/>
              </a:spcBef>
            </a:pPr>
            <a:r>
              <a:rPr lang="en-US" b="1" dirty="0">
                <a:solidFill>
                  <a:schemeClr val="accent2"/>
                </a:solidFill>
              </a:rPr>
              <a:t>AUTENTIFICARE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Cereri</a:t>
            </a:r>
            <a:r>
              <a:rPr lang="en-US" dirty="0"/>
              <a:t> de </a:t>
            </a:r>
            <a:r>
              <a:rPr lang="en-US" dirty="0" err="1"/>
              <a:t>asociere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 err="1"/>
              <a:t>Contacte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Ad</a:t>
            </a:r>
            <a:r>
              <a:rPr lang="ro-RO" dirty="0" err="1"/>
              <a:t>ăugare</a:t>
            </a:r>
            <a:r>
              <a:rPr lang="ro-RO" dirty="0"/>
              <a:t>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schemei de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tratamentului din ziua curentă</a:t>
            </a:r>
          </a:p>
          <a:p>
            <a:pPr>
              <a:spcBef>
                <a:spcPts val="400"/>
              </a:spcBef>
            </a:pPr>
            <a:r>
              <a:rPr lang="ro-RO" dirty="0"/>
              <a:t>Lista cu alergii</a:t>
            </a:r>
          </a:p>
          <a:p>
            <a:pPr>
              <a:spcBef>
                <a:spcPts val="400"/>
              </a:spcBef>
            </a:pPr>
            <a:r>
              <a:rPr lang="ro-RO" dirty="0"/>
              <a:t>Regimul alimentar</a:t>
            </a:r>
          </a:p>
          <a:p>
            <a:pPr>
              <a:spcBef>
                <a:spcPts val="400"/>
              </a:spcBef>
            </a:pPr>
            <a:r>
              <a:rPr lang="ro-RO" dirty="0"/>
              <a:t>Camera de comunicare</a:t>
            </a:r>
          </a:p>
          <a:p>
            <a:pPr>
              <a:spcBef>
                <a:spcPts val="400"/>
              </a:spcBef>
            </a:pPr>
            <a:r>
              <a:rPr lang="ro-RO" dirty="0"/>
              <a:t>Profilul vârstnicului</a:t>
            </a:r>
          </a:p>
          <a:p>
            <a:pPr>
              <a:spcBef>
                <a:spcPts val="400"/>
              </a:spcBef>
            </a:pPr>
            <a:r>
              <a:rPr lang="ro-RO" dirty="0"/>
              <a:t>Lista de cumpărături</a:t>
            </a:r>
          </a:p>
          <a:p>
            <a:pPr>
              <a:spcBef>
                <a:spcPts val="400"/>
              </a:spcBef>
            </a:pPr>
            <a:r>
              <a:rPr lang="ro-RO" dirty="0"/>
              <a:t>Interacțiune asistent - vârstnic</a:t>
            </a:r>
          </a:p>
          <a:p>
            <a:pPr>
              <a:spcBef>
                <a:spcPts val="400"/>
              </a:spcBef>
            </a:pPr>
            <a:endParaRPr lang="ro-RO" dirty="0"/>
          </a:p>
        </p:txBody>
      </p:sp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1234" y="3938070"/>
            <a:ext cx="20941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reptunghi 12" descr="Bară de accent dreapt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62180" y="202731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8</a:t>
            </a:fld>
            <a:endParaRPr lang="ro-RO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53B9A58-4842-4A9E-81DB-5EA8ACF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34" name="Dreptunghi 33">
            <a:extLst>
              <a:ext uri="{FF2B5EF4-FFF2-40B4-BE49-F238E27FC236}">
                <a16:creationId xmlns:a16="http://schemas.microsoft.com/office/drawing/2014/main" id="{6C88BBC0-57F4-4472-B8DC-B17A928D7D2B}"/>
              </a:ext>
            </a:extLst>
          </p:cNvPr>
          <p:cNvSpPr/>
          <p:nvPr/>
        </p:nvSpPr>
        <p:spPr>
          <a:xfrm>
            <a:off x="4187256" y="3"/>
            <a:ext cx="8004744" cy="636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9" name="Imagine 18">
            <a:extLst>
              <a:ext uri="{FF2B5EF4-FFF2-40B4-BE49-F238E27FC236}">
                <a16:creationId xmlns:a16="http://schemas.microsoft.com/office/drawing/2014/main" id="{EFBFF403-D822-40E4-B55E-D20A4E68A5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97134" y="864000"/>
            <a:ext cx="1526583" cy="3272376"/>
          </a:xfrm>
          <a:prstGeom prst="rect">
            <a:avLst/>
          </a:prstGeom>
        </p:spPr>
      </p:pic>
      <p:pic>
        <p:nvPicPr>
          <p:cNvPr id="20" name="Imagine 19">
            <a:extLst>
              <a:ext uri="{FF2B5EF4-FFF2-40B4-BE49-F238E27FC236}">
                <a16:creationId xmlns:a16="http://schemas.microsoft.com/office/drawing/2014/main" id="{192E6ECD-698B-4D31-A2BF-6E13D22462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255963" y="862824"/>
            <a:ext cx="1527048" cy="3273552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BA745624-972F-4F3C-B027-B6720062865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36148" y="862824"/>
            <a:ext cx="1527048" cy="3273552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D3F78E6B-7FED-4165-A6E5-AD95D099982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375628" y="870894"/>
            <a:ext cx="1527048" cy="3273552"/>
          </a:xfrm>
          <a:prstGeom prst="rect">
            <a:avLst/>
          </a:prstGeom>
        </p:spPr>
      </p:pic>
      <p:sp>
        <p:nvSpPr>
          <p:cNvPr id="4" name="Acoladă stânga 3">
            <a:extLst>
              <a:ext uri="{FF2B5EF4-FFF2-40B4-BE49-F238E27FC236}">
                <a16:creationId xmlns:a16="http://schemas.microsoft.com/office/drawing/2014/main" id="{512498EC-33C6-48C8-AB2D-436BBB1D4406}"/>
              </a:ext>
            </a:extLst>
          </p:cNvPr>
          <p:cNvSpPr/>
          <p:nvPr/>
        </p:nvSpPr>
        <p:spPr>
          <a:xfrm rot="16200000">
            <a:off x="6777166" y="2059680"/>
            <a:ext cx="845479" cy="5405542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31053F10-78DB-4C02-8936-AEC3BD2261AE}"/>
              </a:ext>
            </a:extLst>
          </p:cNvPr>
          <p:cNvSpPr txBox="1"/>
          <p:nvPr/>
        </p:nvSpPr>
        <p:spPr>
          <a:xfrm>
            <a:off x="6436148" y="52351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CREARE CONT</a:t>
            </a:r>
            <a:endParaRPr lang="en-US" dirty="0"/>
          </a:p>
        </p:txBody>
      </p:sp>
      <p:sp>
        <p:nvSpPr>
          <p:cNvPr id="26" name="Acoladă stânga 25">
            <a:extLst>
              <a:ext uri="{FF2B5EF4-FFF2-40B4-BE49-F238E27FC236}">
                <a16:creationId xmlns:a16="http://schemas.microsoft.com/office/drawing/2014/main" id="{E7960DB3-A931-48B9-88BA-1D99F7E74A2A}"/>
              </a:ext>
            </a:extLst>
          </p:cNvPr>
          <p:cNvSpPr/>
          <p:nvPr/>
        </p:nvSpPr>
        <p:spPr>
          <a:xfrm rot="16200000">
            <a:off x="10624599" y="4002134"/>
            <a:ext cx="845479" cy="1507987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CasetăText 26">
            <a:extLst>
              <a:ext uri="{FF2B5EF4-FFF2-40B4-BE49-F238E27FC236}">
                <a16:creationId xmlns:a16="http://schemas.microsoft.com/office/drawing/2014/main" id="{56EA1634-A4DB-4E70-9602-45EA5969E60E}"/>
              </a:ext>
            </a:extLst>
          </p:cNvPr>
          <p:cNvSpPr txBox="1"/>
          <p:nvPr/>
        </p:nvSpPr>
        <p:spPr>
          <a:xfrm>
            <a:off x="10228245" y="5235608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AUTENTIFICARE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43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dirty="0"/>
              <a:t>Module dezvoltate 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0470" y="1622885"/>
            <a:ext cx="11339513" cy="432000"/>
          </a:xfrm>
        </p:spPr>
        <p:txBody>
          <a:bodyPr rtlCol="0"/>
          <a:lstStyle/>
          <a:p>
            <a:r>
              <a:rPr lang="it-IT" dirty="0"/>
              <a:t>Printre modulele dezvoltate se numără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12" name="Dreptunghi 11" descr="Bloc de accent stânga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2477" y="202731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70" y="2253130"/>
            <a:ext cx="3945885" cy="2351739"/>
          </a:xfrm>
        </p:spPr>
        <p:txBody>
          <a:bodyPr rtlCol="0"/>
          <a:lstStyle/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Creare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</a:rPr>
              <a:t>Autentificare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</a:pPr>
            <a:r>
              <a:rPr lang="en-US" b="1" dirty="0">
                <a:solidFill>
                  <a:schemeClr val="accent2"/>
                </a:solidFill>
              </a:rPr>
              <a:t>CERERI DE ASOCIERE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Contacte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Ad</a:t>
            </a:r>
            <a:r>
              <a:rPr lang="ro-RO" dirty="0" err="1"/>
              <a:t>ăugare</a:t>
            </a:r>
            <a:r>
              <a:rPr lang="ro-RO" dirty="0"/>
              <a:t>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schemei de tratament</a:t>
            </a:r>
          </a:p>
          <a:p>
            <a:pPr>
              <a:spcBef>
                <a:spcPts val="400"/>
              </a:spcBef>
            </a:pPr>
            <a:r>
              <a:rPr lang="ro-RO" dirty="0"/>
              <a:t>Vizualizarea tratamentului din ziua curentă</a:t>
            </a:r>
          </a:p>
          <a:p>
            <a:pPr>
              <a:spcBef>
                <a:spcPts val="400"/>
              </a:spcBef>
            </a:pPr>
            <a:r>
              <a:rPr lang="ro-RO" dirty="0"/>
              <a:t>Lista cu alergii</a:t>
            </a:r>
          </a:p>
          <a:p>
            <a:pPr>
              <a:spcBef>
                <a:spcPts val="400"/>
              </a:spcBef>
            </a:pPr>
            <a:r>
              <a:rPr lang="ro-RO" dirty="0"/>
              <a:t>Regimul alimentar</a:t>
            </a:r>
          </a:p>
          <a:p>
            <a:pPr>
              <a:spcBef>
                <a:spcPts val="400"/>
              </a:spcBef>
            </a:pPr>
            <a:r>
              <a:rPr lang="ro-RO" dirty="0"/>
              <a:t>Camera de comunicare</a:t>
            </a:r>
          </a:p>
          <a:p>
            <a:pPr>
              <a:spcBef>
                <a:spcPts val="400"/>
              </a:spcBef>
            </a:pPr>
            <a:r>
              <a:rPr lang="ro-RO" dirty="0"/>
              <a:t>Profilul vârstnicului</a:t>
            </a:r>
          </a:p>
          <a:p>
            <a:pPr>
              <a:spcBef>
                <a:spcPts val="400"/>
              </a:spcBef>
            </a:pPr>
            <a:r>
              <a:rPr lang="ro-RO" dirty="0"/>
              <a:t>Lista de cumpărături</a:t>
            </a:r>
          </a:p>
          <a:p>
            <a:pPr>
              <a:spcBef>
                <a:spcPts val="400"/>
              </a:spcBef>
            </a:pPr>
            <a:r>
              <a:rPr lang="ro-RO" dirty="0"/>
              <a:t>Interacțiune asistent - vârstnic</a:t>
            </a:r>
          </a:p>
          <a:p>
            <a:pPr>
              <a:spcBef>
                <a:spcPts val="400"/>
              </a:spcBef>
            </a:pPr>
            <a:endParaRPr lang="ro-RO" dirty="0"/>
          </a:p>
        </p:txBody>
      </p:sp>
      <p:cxnSp>
        <p:nvCxnSpPr>
          <p:cNvPr id="11" name="Conector drept 10" descr="Divizor diapozitiv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1234" y="3938070"/>
            <a:ext cx="20941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reptunghi 12" descr="Bară de accent dreapt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62180" y="202731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o-RO" dirty="0"/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o-RO" smtClean="0"/>
              <a:pPr rtl="0"/>
              <a:t>9</a:t>
            </a:fld>
            <a:endParaRPr lang="ro-RO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453B9A58-4842-4A9E-81DB-5EA8ACF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71" y="6369752"/>
            <a:ext cx="1357167" cy="433599"/>
          </a:xfrm>
          <a:prstGeom prst="rect">
            <a:avLst/>
          </a:prstGeom>
        </p:spPr>
      </p:pic>
      <p:sp>
        <p:nvSpPr>
          <p:cNvPr id="34" name="Dreptunghi 33">
            <a:extLst>
              <a:ext uri="{FF2B5EF4-FFF2-40B4-BE49-F238E27FC236}">
                <a16:creationId xmlns:a16="http://schemas.microsoft.com/office/drawing/2014/main" id="{6C88BBC0-57F4-4472-B8DC-B17A928D7D2B}"/>
              </a:ext>
            </a:extLst>
          </p:cNvPr>
          <p:cNvSpPr/>
          <p:nvPr/>
        </p:nvSpPr>
        <p:spPr>
          <a:xfrm>
            <a:off x="4187256" y="3"/>
            <a:ext cx="8004744" cy="636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31053F10-78DB-4C02-8936-AEC3BD2261AE}"/>
              </a:ext>
            </a:extLst>
          </p:cNvPr>
          <p:cNvSpPr txBox="1"/>
          <p:nvPr/>
        </p:nvSpPr>
        <p:spPr>
          <a:xfrm>
            <a:off x="5553142" y="4383000"/>
            <a:ext cx="574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CERERE DE ASOCIERE VÂRSTNIC – MEMBRU AL FAMILIEI</a:t>
            </a:r>
            <a:endParaRPr lang="en-US" dirty="0"/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DC12F725-DF4F-43F9-B6B5-FA80C3992C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99316" y="862824"/>
            <a:ext cx="1516832" cy="3272376"/>
          </a:xfrm>
          <a:prstGeom prst="rect">
            <a:avLst/>
          </a:prstGeom>
        </p:spPr>
      </p:pic>
      <p:pic>
        <p:nvPicPr>
          <p:cNvPr id="23" name="Imagine 22">
            <a:extLst>
              <a:ext uri="{FF2B5EF4-FFF2-40B4-BE49-F238E27FC236}">
                <a16:creationId xmlns:a16="http://schemas.microsoft.com/office/drawing/2014/main" id="{556FD3B3-12B1-4549-8848-E7A1C2902CA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45449" y="851492"/>
            <a:ext cx="1521190" cy="3289343"/>
          </a:xfrm>
          <a:prstGeom prst="rect">
            <a:avLst/>
          </a:prstGeom>
        </p:spPr>
      </p:pic>
      <p:pic>
        <p:nvPicPr>
          <p:cNvPr id="25" name="Imagine 24">
            <a:extLst>
              <a:ext uri="{FF2B5EF4-FFF2-40B4-BE49-F238E27FC236}">
                <a16:creationId xmlns:a16="http://schemas.microsoft.com/office/drawing/2014/main" id="{827CF591-0A29-4B30-809C-5119224F568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95940" y="861649"/>
            <a:ext cx="1571788" cy="3273551"/>
          </a:xfrm>
          <a:prstGeom prst="rect">
            <a:avLst/>
          </a:prstGeom>
        </p:spPr>
      </p:pic>
      <p:pic>
        <p:nvPicPr>
          <p:cNvPr id="29" name="Imagine 28">
            <a:extLst>
              <a:ext uri="{FF2B5EF4-FFF2-40B4-BE49-F238E27FC236}">
                <a16:creationId xmlns:a16="http://schemas.microsoft.com/office/drawing/2014/main" id="{E3C6BC18-2CC4-42B4-8AE8-785F72FBD56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276930" y="854309"/>
            <a:ext cx="1527047" cy="32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68913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510_TF16411250.potx" id="{9C47F094-517A-4937-AB9A-16228FB03366}" vid="{7B775D7B-4991-46C7-A048-204F6CF8AB06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tf16411250_win32</Template>
  <TotalTime>2436</TotalTime>
  <Words>858</Words>
  <Application>Microsoft Office PowerPoint</Application>
  <PresentationFormat>Ecran lat</PresentationFormat>
  <Paragraphs>217</Paragraphs>
  <Slides>15</Slides>
  <Notes>15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Candara</vt:lpstr>
      <vt:lpstr>Corbel</vt:lpstr>
      <vt:lpstr>Times New Roman</vt:lpstr>
      <vt:lpstr>Temă Office</vt:lpstr>
      <vt:lpstr>Asistent  digital  pentru  creșterea  calității  vieții  persoanelor  în  vârstă </vt:lpstr>
      <vt:lpstr>Asistent digital</vt:lpstr>
      <vt:lpstr>Proiectarea asistentului digital</vt:lpstr>
      <vt:lpstr>Proiectarea asistentului digital</vt:lpstr>
      <vt:lpstr>Arhitectura de componente</vt:lpstr>
      <vt:lpstr>Baze de date </vt:lpstr>
      <vt:lpstr>Categorii de utilizatori</vt:lpstr>
      <vt:lpstr>Module dezvoltate </vt:lpstr>
      <vt:lpstr>Module dezvoltate </vt:lpstr>
      <vt:lpstr>Module dezvoltate </vt:lpstr>
      <vt:lpstr>Module dezvoltate </vt:lpstr>
      <vt:lpstr>Module dezvoltate </vt:lpstr>
      <vt:lpstr>Module dezvoltate </vt:lpstr>
      <vt:lpstr>CONCLUZII</vt:lpstr>
      <vt:lpstr>DEZVOLTĂRI  ULTERIOARE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Asistent  digital  pentru  creșterea  calității  vieții  persoanelor  în  vârstă </dc:title>
  <dc:creator>Bianca-Alexandra ORBIŞOR (87320)</dc:creator>
  <cp:lastModifiedBy>Bianca-Alexandra ORBIŞOR (87320)</cp:lastModifiedBy>
  <cp:revision>58</cp:revision>
  <dcterms:created xsi:type="dcterms:W3CDTF">2021-06-22T15:31:38Z</dcterms:created>
  <dcterms:modified xsi:type="dcterms:W3CDTF">2023-02-19T15:36:37Z</dcterms:modified>
</cp:coreProperties>
</file>